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0" autoAdjust="0"/>
    <p:restoredTop sz="96247" autoAdjust="0"/>
  </p:normalViewPr>
  <p:slideViewPr>
    <p:cSldViewPr snapToGrid="0" snapToObjects="1">
      <p:cViewPr varScale="1">
        <p:scale>
          <a:sx n="111" d="100"/>
          <a:sy n="111" d="100"/>
        </p:scale>
        <p:origin x="118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YUCAVALCANTE/Applied-Data-Science-Capstone---ibm/blob/main/app.py" TargetMode="External"/><Relationship Id="rId3" Type="http://schemas.openxmlformats.org/officeDocument/2006/relationships/image" Target="../media/image3.png"/><Relationship Id="rId7" Type="http://schemas.openxmlformats.org/officeDocument/2006/relationships/hyperlink" Target="https://github.com/YUCAVALCANTE/Applied-Data-Science-Capstone---ibm/blob/main/005%20-%20EDA%20with%20Visualization%20Lab.ipynb"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YUCAVALCANTE/Applied-Data-Science-Capstone---ibm/blob/main/004%20-%20EDA%20with%20SQL.ipynb" TargetMode="External"/><Relationship Id="rId5" Type="http://schemas.openxmlformats.org/officeDocument/2006/relationships/hyperlink" Target="https://github.com/YUCAVALCANTE/Applied-Data-Science-Capstone---ibm/blob/main/007%20-%20Machine%20Learning%20Prediction%20lab.ipynb" TargetMode="External"/><Relationship Id="rId4" Type="http://schemas.openxmlformats.org/officeDocument/2006/relationships/hyperlink" Target="https://github.com/YUCAVALCANTE/Applied-Data-Science-Capstone---ibm/blob/main/001%20-%20Data%20Collection%20API.ipyn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Yury Cavalcante</a:t>
            </a:r>
          </a:p>
          <a:p>
            <a:r>
              <a:rPr lang="en-US" dirty="0">
                <a:solidFill>
                  <a:schemeClr val="bg2"/>
                </a:solidFill>
                <a:latin typeface="Abadi" panose="020B0604020104020204" pitchFamily="34" charset="0"/>
                <a:ea typeface="SF Pro" pitchFamily="2" charset="0"/>
                <a:cs typeface="SF Pro" pitchFamily="2" charset="0"/>
              </a:rPr>
              <a:t>4th - January - 2024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7792"/>
            <a:ext cx="11186200" cy="4351338"/>
          </a:xfrm>
          <a:prstGeom prst="rect">
            <a:avLst/>
          </a:prstGeom>
        </p:spPr>
        <p:txBody>
          <a:bodyPr/>
          <a:lstStyle/>
          <a:p>
            <a:pPr marL="0" indent="0">
              <a:buNone/>
            </a:pPr>
            <a:r>
              <a:rPr lang="en-US" sz="1400" dirty="0">
                <a:solidFill>
                  <a:schemeClr val="accent3">
                    <a:lumMod val="25000"/>
                  </a:schemeClr>
                </a:solidFill>
                <a:latin typeface="Abadi" panose="020B0604020104020204" pitchFamily="34" charset="0"/>
              </a:rPr>
              <a:t>Our data wrangling process involved several key steps to prepare the dataset for exploratory data analysis and model training:</a:t>
            </a:r>
          </a:p>
          <a:p>
            <a:r>
              <a:rPr lang="en-US" sz="1400" b="1" dirty="0">
                <a:solidFill>
                  <a:schemeClr val="accent3">
                    <a:lumMod val="25000"/>
                  </a:schemeClr>
                </a:solidFill>
                <a:latin typeface="Abadi" panose="020B0604020104020204" pitchFamily="34" charset="0"/>
              </a:rPr>
              <a:t>Data Acquisition</a:t>
            </a:r>
            <a:r>
              <a:rPr lang="en-US" sz="1400" dirty="0">
                <a:solidFill>
                  <a:schemeClr val="accent3">
                    <a:lumMod val="25000"/>
                  </a:schemeClr>
                </a:solidFill>
                <a:latin typeface="Abadi" panose="020B0604020104020204" pitchFamily="34" charset="0"/>
              </a:rPr>
              <a:t>: We initiated the process by collecting data through API calls and web scraping methods, employing libraries like requests for API interactions and </a:t>
            </a:r>
            <a:r>
              <a:rPr lang="en-US" sz="1400" dirty="0" err="1">
                <a:solidFill>
                  <a:schemeClr val="accent3">
                    <a:lumMod val="25000"/>
                  </a:schemeClr>
                </a:solidFill>
                <a:latin typeface="Abadi" panose="020B0604020104020204" pitchFamily="34" charset="0"/>
              </a:rPr>
              <a:t>BeautifulSoup</a:t>
            </a:r>
            <a:r>
              <a:rPr lang="en-US" sz="1400" dirty="0">
                <a:solidFill>
                  <a:schemeClr val="accent3">
                    <a:lumMod val="25000"/>
                  </a:schemeClr>
                </a:solidFill>
                <a:latin typeface="Abadi" panose="020B0604020104020204" pitchFamily="34" charset="0"/>
              </a:rPr>
              <a:t> for parsing HTML content.</a:t>
            </a:r>
          </a:p>
          <a:p>
            <a:r>
              <a:rPr lang="en-US" sz="1400" b="1" dirty="0">
                <a:solidFill>
                  <a:schemeClr val="accent3">
                    <a:lumMod val="25000"/>
                  </a:schemeClr>
                </a:solidFill>
                <a:latin typeface="Abadi" panose="020B0604020104020204" pitchFamily="34" charset="0"/>
              </a:rPr>
              <a:t>Data Transformation: </a:t>
            </a:r>
            <a:r>
              <a:rPr lang="en-US" sz="1400" dirty="0">
                <a:solidFill>
                  <a:schemeClr val="accent3">
                    <a:lumMod val="25000"/>
                  </a:schemeClr>
                </a:solidFill>
                <a:latin typeface="Abadi" panose="020B0604020104020204" pitchFamily="34" charset="0"/>
              </a:rPr>
              <a:t>We used </a:t>
            </a:r>
            <a:r>
              <a:rPr lang="en-US" sz="1400" dirty="0" err="1">
                <a:solidFill>
                  <a:schemeClr val="accent3">
                    <a:lumMod val="25000"/>
                  </a:schemeClr>
                </a:solidFill>
                <a:latin typeface="Abadi" panose="020B0604020104020204" pitchFamily="34" charset="0"/>
              </a:rPr>
              <a:t>json_normalize</a:t>
            </a:r>
            <a:r>
              <a:rPr lang="en-US" sz="1400" dirty="0">
                <a:solidFill>
                  <a:schemeClr val="accent3">
                    <a:lumMod val="25000"/>
                  </a:schemeClr>
                </a:solidFill>
                <a:latin typeface="Abadi" panose="020B0604020104020204" pitchFamily="34" charset="0"/>
              </a:rPr>
              <a:t> to convert JSON responses into a structured pandas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This facilitated the subsequent handling and manipulation of the data.</a:t>
            </a:r>
          </a:p>
          <a:p>
            <a:r>
              <a:rPr lang="en-US" sz="1400" b="1" dirty="0">
                <a:solidFill>
                  <a:schemeClr val="accent3">
                    <a:lumMod val="25000"/>
                  </a:schemeClr>
                </a:solidFill>
                <a:latin typeface="Abadi" panose="020B0604020104020204" pitchFamily="34" charset="0"/>
              </a:rPr>
              <a:t>Exploratory Data Analysis (EDA): </a:t>
            </a:r>
            <a:r>
              <a:rPr lang="en-US" sz="1400" dirty="0">
                <a:solidFill>
                  <a:schemeClr val="accent3">
                    <a:lumMod val="25000"/>
                  </a:schemeClr>
                </a:solidFill>
                <a:latin typeface="Abadi" panose="020B0604020104020204" pitchFamily="34" charset="0"/>
              </a:rPr>
              <a:t>We conducted an exploratory analysis to understand the dataset's characteristics, including the distribution and relationship of various features.</a:t>
            </a:r>
          </a:p>
          <a:p>
            <a:r>
              <a:rPr lang="en-US" sz="1400" b="1" dirty="0">
                <a:solidFill>
                  <a:schemeClr val="accent3">
                    <a:lumMod val="25000"/>
                  </a:schemeClr>
                </a:solidFill>
                <a:latin typeface="Abadi" panose="020B0604020104020204" pitchFamily="34" charset="0"/>
              </a:rPr>
              <a:t>Feature Engineering: </a:t>
            </a:r>
            <a:r>
              <a:rPr lang="en-US" sz="1400" dirty="0">
                <a:solidFill>
                  <a:schemeClr val="accent3">
                    <a:lumMod val="25000"/>
                  </a:schemeClr>
                </a:solidFill>
                <a:latin typeface="Abadi" panose="020B0604020104020204" pitchFamily="34" charset="0"/>
              </a:rPr>
              <a:t>We derived new informative features from existing data, such as calculating the total number of launches per site and categorizing orbits.</a:t>
            </a:r>
          </a:p>
          <a:p>
            <a:r>
              <a:rPr lang="en-US" sz="1400" b="1" dirty="0">
                <a:solidFill>
                  <a:schemeClr val="accent3">
                    <a:lumMod val="25000"/>
                  </a:schemeClr>
                </a:solidFill>
                <a:latin typeface="Abadi" panose="020B0604020104020204" pitchFamily="34" charset="0"/>
              </a:rPr>
              <a:t>Label Determination: </a:t>
            </a:r>
            <a:r>
              <a:rPr lang="en-US" sz="1400" dirty="0">
                <a:solidFill>
                  <a:schemeClr val="accent3">
                    <a:lumMod val="25000"/>
                  </a:schemeClr>
                </a:solidFill>
                <a:latin typeface="Abadi" panose="020B0604020104020204" pitchFamily="34" charset="0"/>
              </a:rPr>
              <a:t>The 'Outcome' column was processed to create a binary 'Landing Outcome' label, which served as our target variable for subsequent predictive modeling tasks.</a:t>
            </a:r>
          </a:p>
          <a:p>
            <a:r>
              <a:rPr lang="en-US" sz="1400" b="1" dirty="0">
                <a:solidFill>
                  <a:schemeClr val="accent3">
                    <a:lumMod val="25000"/>
                  </a:schemeClr>
                </a:solidFill>
                <a:latin typeface="Abadi" panose="020B0604020104020204" pitchFamily="34" charset="0"/>
              </a:rPr>
              <a:t>Data Cleaning: </a:t>
            </a:r>
            <a:r>
              <a:rPr lang="en-US" sz="1400" dirty="0">
                <a:solidFill>
                  <a:schemeClr val="accent3">
                    <a:lumMod val="25000"/>
                  </a:schemeClr>
                </a:solidFill>
                <a:latin typeface="Abadi" panose="020B0604020104020204" pitchFamily="34" charset="0"/>
              </a:rPr>
              <a:t>We addressed missing values, outliers, and anomalies to improve data quality, ensuring that the dataset was suitable for training machine learning models.</a:t>
            </a:r>
          </a:p>
          <a:p>
            <a:r>
              <a:rPr lang="en-US" sz="1400" b="1" dirty="0">
                <a:solidFill>
                  <a:schemeClr val="accent3">
                    <a:lumMod val="25000"/>
                  </a:schemeClr>
                </a:solidFill>
                <a:latin typeface="Abadi" panose="020B0604020104020204" pitchFamily="34" charset="0"/>
              </a:rPr>
              <a:t>Exporting Data: </a:t>
            </a:r>
            <a:r>
              <a:rPr lang="en-US" sz="1400" dirty="0">
                <a:solidFill>
                  <a:schemeClr val="accent3">
                    <a:lumMod val="25000"/>
                  </a:schemeClr>
                </a:solidFill>
                <a:latin typeface="Abadi" panose="020B0604020104020204" pitchFamily="34" charset="0"/>
              </a:rPr>
              <a:t>After preprocessing and cleaning, we exported the processed data to a CSV file for easy access and reproducibility of results.</a:t>
            </a:r>
          </a:p>
          <a:p>
            <a:r>
              <a:rPr lang="en-US" sz="1400" b="1" dirty="0">
                <a:solidFill>
                  <a:schemeClr val="accent3">
                    <a:lumMod val="25000"/>
                  </a:schemeClr>
                </a:solidFill>
                <a:latin typeface="Abadi" panose="020B0604020104020204" pitchFamily="34" charset="0"/>
              </a:rPr>
              <a:t>Documentation and Sharing: </a:t>
            </a:r>
            <a:r>
              <a:rPr lang="en-US" sz="1400" dirty="0">
                <a:solidFill>
                  <a:schemeClr val="accent3">
                    <a:lumMod val="25000"/>
                  </a:schemeClr>
                </a:solidFill>
                <a:latin typeface="Abadi" panose="020B0604020104020204" pitchFamily="34" charset="0"/>
              </a:rPr>
              <a:t>We documented the entire data wrangling process in </a:t>
            </a:r>
            <a:r>
              <a:rPr lang="en-US" sz="1400" dirty="0" err="1">
                <a:solidFill>
                  <a:schemeClr val="accent3">
                    <a:lumMod val="25000"/>
                  </a:schemeClr>
                </a:solidFill>
                <a:latin typeface="Abadi" panose="020B0604020104020204" pitchFamily="34" charset="0"/>
              </a:rPr>
              <a:t>Jupyter</a:t>
            </a:r>
            <a:r>
              <a:rPr lang="en-US" sz="1400" dirty="0">
                <a:solidFill>
                  <a:schemeClr val="accent3">
                    <a:lumMod val="25000"/>
                  </a:schemeClr>
                </a:solidFill>
                <a:latin typeface="Abadi" panose="020B0604020104020204" pitchFamily="34" charset="0"/>
              </a:rPr>
              <a:t> notebooks and shared them on GitHub for peer review and external reference.</a:t>
            </a:r>
          </a:p>
          <a:p>
            <a:endParaRPr lang="en-US" sz="1400" dirty="0">
              <a:solidFill>
                <a:schemeClr val="accent3">
                  <a:lumMod val="25000"/>
                </a:schemeClr>
              </a:solidFill>
              <a:latin typeface="Abadi" panose="020B0604020104020204" pitchFamily="34" charset="0"/>
            </a:endParaRPr>
          </a:p>
          <a:p>
            <a:r>
              <a:rPr lang="en-US" sz="1400" dirty="0">
                <a:solidFill>
                  <a:schemeClr val="accent3">
                    <a:lumMod val="25000"/>
                  </a:schemeClr>
                </a:solidFill>
                <a:latin typeface="Abadi" panose="020B0604020104020204" pitchFamily="34" charset="0"/>
              </a:rPr>
              <a:t>For a visual representation of our data wrangling process, a flowchart was created and included in the project documentation.</a:t>
            </a:r>
          </a:p>
          <a:p>
            <a:r>
              <a:rPr lang="en-US" sz="1400" dirty="0">
                <a:solidFill>
                  <a:schemeClr val="accent3">
                    <a:lumMod val="25000"/>
                  </a:schemeClr>
                </a:solidFill>
                <a:latin typeface="Abadi" panose="020B0604020104020204" pitchFamily="34" charset="0"/>
              </a:rPr>
              <a:t>You can find the </a:t>
            </a:r>
            <a:r>
              <a:rPr lang="en-US" sz="1400" dirty="0" err="1">
                <a:solidFill>
                  <a:schemeClr val="accent3">
                    <a:lumMod val="25000"/>
                  </a:schemeClr>
                </a:solidFill>
                <a:latin typeface="Abadi" panose="020B0604020104020204" pitchFamily="34" charset="0"/>
              </a:rPr>
              <a:t>Jupyter</a:t>
            </a:r>
            <a:r>
              <a:rPr lang="en-US" sz="1400" dirty="0">
                <a:solidFill>
                  <a:schemeClr val="accent3">
                    <a:lumMod val="25000"/>
                  </a:schemeClr>
                </a:solidFill>
                <a:latin typeface="Abadi" panose="020B0604020104020204" pitchFamily="34" charset="0"/>
              </a:rPr>
              <a:t> notebooks detailing each of these steps in our data wrangling process at the following GitHub link: </a:t>
            </a:r>
            <a:r>
              <a:rPr lang="en-US" sz="1200" dirty="0">
                <a:solidFill>
                  <a:schemeClr val="accent3">
                    <a:lumMod val="25000"/>
                  </a:schemeClr>
                </a:solidFill>
                <a:latin typeface="Abadi" panose="020B0604020104020204" pitchFamily="34" charset="0"/>
              </a:rPr>
              <a:t>https://github.com/YUCAVALCANTE/Applied-Data-Science-Capstone---ibm/blob/main/003%20-%20Data%20Wrangling.ipynb</a:t>
            </a:r>
            <a:endParaRPr lang="en-US" sz="1200" dirty="0"/>
          </a:p>
          <a:p>
            <a:endParaRPr lang="en-US" sz="1400" dirty="0"/>
          </a:p>
          <a:p>
            <a:endParaRPr lang="en-US" sz="1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15796" y="1770610"/>
            <a:ext cx="6219646" cy="4351338"/>
          </a:xfrm>
          <a:prstGeom prst="rect">
            <a:avLst/>
          </a:prstGeom>
        </p:spPr>
        <p:txBody>
          <a:bodyPr lIns="91440" tIns="45720" rIns="91440" bIns="45720" anchor="t"/>
          <a:lstStyle/>
          <a:p>
            <a:pPr marL="0" indent="0" algn="ctr">
              <a:lnSpc>
                <a:spcPct val="100000"/>
              </a:lnSpc>
              <a:spcBef>
                <a:spcPts val="1400"/>
              </a:spcBef>
              <a:buNone/>
            </a:pPr>
            <a:r>
              <a:rPr lang="en-US" sz="1600" b="1" dirty="0">
                <a:solidFill>
                  <a:schemeClr val="accent3">
                    <a:lumMod val="25000"/>
                  </a:schemeClr>
                </a:solidFill>
                <a:latin typeface="Abadi"/>
              </a:rPr>
              <a:t>SPACEX LAUNCH DATA: INSIGHTS &amp; TRENDS</a:t>
            </a:r>
          </a:p>
          <a:p>
            <a:pPr>
              <a:lnSpc>
                <a:spcPct val="100000"/>
              </a:lnSpc>
              <a:spcBef>
                <a:spcPts val="1400"/>
              </a:spcBef>
            </a:pPr>
            <a:r>
              <a:rPr lang="en-US" sz="1200" b="1" dirty="0">
                <a:solidFill>
                  <a:schemeClr val="accent3">
                    <a:lumMod val="25000"/>
                  </a:schemeClr>
                </a:solidFill>
                <a:latin typeface="Abadi"/>
              </a:rPr>
              <a:t>Flight Number vs. Launch Site: </a:t>
            </a:r>
            <a:r>
              <a:rPr lang="en-US" sz="1200" dirty="0">
                <a:solidFill>
                  <a:schemeClr val="accent3">
                    <a:lumMod val="25000"/>
                  </a:schemeClr>
                </a:solidFill>
                <a:latin typeface="Abadi"/>
              </a:rPr>
              <a:t>Scatter plots show the influence of experience on launch success.</a:t>
            </a:r>
          </a:p>
          <a:p>
            <a:pPr>
              <a:lnSpc>
                <a:spcPct val="100000"/>
              </a:lnSpc>
              <a:spcBef>
                <a:spcPts val="1400"/>
              </a:spcBef>
            </a:pPr>
            <a:r>
              <a:rPr lang="en-US" sz="1200" b="1" dirty="0">
                <a:solidFill>
                  <a:schemeClr val="accent3">
                    <a:lumMod val="25000"/>
                  </a:schemeClr>
                </a:solidFill>
                <a:latin typeface="Abadi"/>
              </a:rPr>
              <a:t>Payload vs. Launch Site: </a:t>
            </a:r>
            <a:r>
              <a:rPr lang="en-US" sz="1200" dirty="0">
                <a:solidFill>
                  <a:schemeClr val="accent3">
                    <a:lumMod val="25000"/>
                  </a:schemeClr>
                </a:solidFill>
                <a:latin typeface="Abadi"/>
              </a:rPr>
              <a:t>Scatter plots analyze the impact of payload mass on the success rate at various sites.</a:t>
            </a:r>
          </a:p>
          <a:p>
            <a:pPr>
              <a:lnSpc>
                <a:spcPct val="100000"/>
              </a:lnSpc>
              <a:spcBef>
                <a:spcPts val="1400"/>
              </a:spcBef>
            </a:pPr>
            <a:r>
              <a:rPr lang="en-US" sz="1200" b="1" dirty="0">
                <a:solidFill>
                  <a:schemeClr val="accent3">
                    <a:lumMod val="25000"/>
                  </a:schemeClr>
                </a:solidFill>
                <a:latin typeface="Abadi"/>
              </a:rPr>
              <a:t>Success Rate by Orbit Type: </a:t>
            </a:r>
            <a:r>
              <a:rPr lang="en-US" sz="1200" dirty="0">
                <a:solidFill>
                  <a:schemeClr val="accent3">
                    <a:lumMod val="25000"/>
                  </a:schemeClr>
                </a:solidFill>
                <a:latin typeface="Abadi"/>
              </a:rPr>
              <a:t>Bar charts reveal success rates and challenges associated with different orbits.</a:t>
            </a:r>
          </a:p>
          <a:p>
            <a:pPr>
              <a:lnSpc>
                <a:spcPct val="100000"/>
              </a:lnSpc>
              <a:spcBef>
                <a:spcPts val="1400"/>
              </a:spcBef>
            </a:pPr>
            <a:r>
              <a:rPr lang="en-US" sz="1200" b="1" dirty="0">
                <a:solidFill>
                  <a:schemeClr val="accent3">
                    <a:lumMod val="25000"/>
                  </a:schemeClr>
                </a:solidFill>
                <a:latin typeface="Abadi"/>
              </a:rPr>
              <a:t>Flight Number vs. Orbit Type: </a:t>
            </a:r>
            <a:r>
              <a:rPr lang="en-US" sz="1200" dirty="0">
                <a:solidFill>
                  <a:schemeClr val="accent3">
                    <a:lumMod val="25000"/>
                  </a:schemeClr>
                </a:solidFill>
                <a:latin typeface="Abadi"/>
              </a:rPr>
              <a:t>Scatter plots examine the relationship between mission count and orbit types, hinting at technological advancements.</a:t>
            </a:r>
          </a:p>
          <a:p>
            <a:pPr>
              <a:lnSpc>
                <a:spcPct val="100000"/>
              </a:lnSpc>
              <a:spcBef>
                <a:spcPts val="1400"/>
              </a:spcBef>
            </a:pPr>
            <a:r>
              <a:rPr lang="en-US" sz="1200" b="1" dirty="0">
                <a:solidFill>
                  <a:schemeClr val="accent3">
                    <a:lumMod val="25000"/>
                  </a:schemeClr>
                </a:solidFill>
                <a:latin typeface="Abadi"/>
              </a:rPr>
              <a:t>Yearly Trend of Launch Success: </a:t>
            </a:r>
            <a:r>
              <a:rPr lang="en-US" sz="1200" dirty="0">
                <a:solidFill>
                  <a:schemeClr val="accent3">
                    <a:lumMod val="25000"/>
                  </a:schemeClr>
                </a:solidFill>
                <a:latin typeface="Abadi"/>
              </a:rPr>
              <a:t>Line charts depict the progression and consistency of successful launches over time.</a:t>
            </a:r>
          </a:p>
          <a:p>
            <a:pPr>
              <a:lnSpc>
                <a:spcPct val="100000"/>
              </a:lnSpc>
              <a:spcBef>
                <a:spcPts val="1400"/>
              </a:spcBef>
            </a:pPr>
            <a:r>
              <a:rPr lang="en-US" sz="1200" b="1" dirty="0">
                <a:solidFill>
                  <a:schemeClr val="accent3">
                    <a:lumMod val="25000"/>
                  </a:schemeClr>
                </a:solidFill>
                <a:latin typeface="Abadi"/>
              </a:rPr>
              <a:t>Visualization Choices: </a:t>
            </a:r>
            <a:r>
              <a:rPr lang="en-US" sz="1200" dirty="0">
                <a:solidFill>
                  <a:schemeClr val="accent3">
                    <a:lumMod val="25000"/>
                  </a:schemeClr>
                </a:solidFill>
                <a:latin typeface="Abadi"/>
              </a:rPr>
              <a:t>Each chart was carefully selected to clearly convey key data relationships and to inform strategic planning for future missions.</a:t>
            </a:r>
          </a:p>
          <a:p>
            <a:pPr>
              <a:lnSpc>
                <a:spcPct val="100000"/>
              </a:lnSpc>
              <a:spcBef>
                <a:spcPts val="1400"/>
              </a:spcBef>
            </a:pPr>
            <a:r>
              <a:rPr lang="en-US" sz="1200" b="1" dirty="0">
                <a:solidFill>
                  <a:schemeClr val="accent3">
                    <a:lumMod val="25000"/>
                  </a:schemeClr>
                </a:solidFill>
                <a:latin typeface="Abadi"/>
              </a:rPr>
              <a:t>Detailed Analysis</a:t>
            </a:r>
            <a:r>
              <a:rPr lang="en-US" sz="1200" dirty="0">
                <a:solidFill>
                  <a:schemeClr val="accent3">
                    <a:lumMod val="25000"/>
                  </a:schemeClr>
                </a:solidFill>
                <a:latin typeface="Abadi"/>
              </a:rPr>
              <a:t>: Explore our full EDA and visualization work on GitHub: https://github.com/YUCAVALCANTE/Applied-Data-Science-Capstone---ibm/blob/main/005%20-%20EDA%20with%20Visualization%20Lab.ipynb</a:t>
            </a:r>
            <a:endParaRPr lang="en-US" sz="1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050" name="Picture 2">
            <a:extLst>
              <a:ext uri="{FF2B5EF4-FFF2-40B4-BE49-F238E27FC236}">
                <a16:creationId xmlns:a16="http://schemas.microsoft.com/office/drawing/2014/main" id="{FD918F6C-F508-489D-371B-3B7905AEA3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575377"/>
            <a:ext cx="4578560" cy="26163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21105E9-3C25-D98D-CB94-268D27818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09" y="4261449"/>
            <a:ext cx="4578560" cy="2480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4651"/>
            <a:ext cx="10754881" cy="4351338"/>
          </a:xfrm>
          <a:prstGeom prst="rect">
            <a:avLst/>
          </a:prstGeom>
        </p:spPr>
        <p:txBody>
          <a:bodyPr lIns="91440" tIns="45720" rIns="91440" bIns="45720" anchor="t"/>
          <a:lstStyle/>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Unique Launch Sites</a:t>
            </a:r>
            <a:r>
              <a:rPr lang="en-US" sz="1600" b="0" i="0" dirty="0">
                <a:solidFill>
                  <a:schemeClr val="tx1">
                    <a:lumMod val="95000"/>
                    <a:lumOff val="5000"/>
                  </a:schemeClr>
                </a:solidFill>
                <a:effectLst/>
                <a:latin typeface="Abadi" panose="020B0604020104020204" pitchFamily="34" charset="0"/>
              </a:rPr>
              <a:t>: Retrieved distinct names of launch sites to understand the variety of launch locations.</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Launch Sites with 'CCA'</a:t>
            </a:r>
            <a:r>
              <a:rPr lang="en-US" sz="1600" b="0" i="0" dirty="0">
                <a:solidFill>
                  <a:schemeClr val="tx1">
                    <a:lumMod val="95000"/>
                    <a:lumOff val="5000"/>
                  </a:schemeClr>
                </a:solidFill>
                <a:effectLst/>
                <a:latin typeface="Abadi" panose="020B0604020104020204" pitchFamily="34" charset="0"/>
              </a:rPr>
              <a:t>: Selected records where launch site names begin with 'CCA' to filter specific geographic data.</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Total Payload by NASA (CRS)</a:t>
            </a:r>
            <a:r>
              <a:rPr lang="en-US" sz="1600" b="0" i="0" dirty="0">
                <a:solidFill>
                  <a:schemeClr val="tx1">
                    <a:lumMod val="95000"/>
                    <a:lumOff val="5000"/>
                  </a:schemeClr>
                </a:solidFill>
                <a:effectLst/>
                <a:latin typeface="Abadi" panose="020B0604020104020204" pitchFamily="34" charset="0"/>
              </a:rPr>
              <a:t>: Calculated the cumulative payload mass for missions contracted by NASA (CRS).</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Average Payload for F9 v1.1</a:t>
            </a:r>
            <a:r>
              <a:rPr lang="en-US" sz="1600" b="0" i="0" dirty="0">
                <a:solidFill>
                  <a:schemeClr val="tx1">
                    <a:lumMod val="95000"/>
                    <a:lumOff val="5000"/>
                  </a:schemeClr>
                </a:solidFill>
                <a:effectLst/>
                <a:latin typeface="Abadi" panose="020B0604020104020204" pitchFamily="34" charset="0"/>
              </a:rPr>
              <a:t>: Computed the average payload mass carried by the Falcon 9 version 1.1 booster.</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First Successful Ground Pad Landing</a:t>
            </a:r>
            <a:r>
              <a:rPr lang="en-US" sz="1600" b="0" i="0" dirty="0">
                <a:solidFill>
                  <a:schemeClr val="tx1">
                    <a:lumMod val="95000"/>
                    <a:lumOff val="5000"/>
                  </a:schemeClr>
                </a:solidFill>
                <a:effectLst/>
                <a:latin typeface="Abadi" panose="020B0604020104020204" pitchFamily="34" charset="0"/>
              </a:rPr>
              <a:t>: Identified the date of the first successful landing on a ground pad.</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Successful Boosters for Drone Ship Landings</a:t>
            </a:r>
            <a:r>
              <a:rPr lang="en-US" sz="1600" b="0" i="0" dirty="0">
                <a:solidFill>
                  <a:schemeClr val="tx1">
                    <a:lumMod val="95000"/>
                    <a:lumOff val="5000"/>
                  </a:schemeClr>
                </a:solidFill>
                <a:effectLst/>
                <a:latin typeface="Abadi" panose="020B0604020104020204" pitchFamily="34" charset="0"/>
              </a:rPr>
              <a:t>: Listed booster names with successful drone ship landings and specific payload mass range.</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Mission Outcomes</a:t>
            </a:r>
            <a:r>
              <a:rPr lang="en-US" sz="1600" b="0" i="0" dirty="0">
                <a:solidFill>
                  <a:schemeClr val="tx1">
                    <a:lumMod val="95000"/>
                    <a:lumOff val="5000"/>
                  </a:schemeClr>
                </a:solidFill>
                <a:effectLst/>
                <a:latin typeface="Abadi" panose="020B0604020104020204" pitchFamily="34" charset="0"/>
              </a:rPr>
              <a:t>: Counted the total number of successful and failed mission outcomes.</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Heaviest Payload Missions</a:t>
            </a:r>
            <a:r>
              <a:rPr lang="en-US" sz="1600" b="0" i="0" dirty="0">
                <a:solidFill>
                  <a:schemeClr val="tx1">
                    <a:lumMod val="95000"/>
                    <a:lumOff val="5000"/>
                  </a:schemeClr>
                </a:solidFill>
                <a:effectLst/>
                <a:latin typeface="Abadi" panose="020B0604020104020204" pitchFamily="34" charset="0"/>
              </a:rPr>
              <a:t>: Found booster versions that carried the maximum payload mass.</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Failure Details in 2015</a:t>
            </a:r>
            <a:r>
              <a:rPr lang="en-US" sz="1600" b="0" i="0" dirty="0">
                <a:solidFill>
                  <a:schemeClr val="tx1">
                    <a:lumMod val="95000"/>
                    <a:lumOff val="5000"/>
                  </a:schemeClr>
                </a:solidFill>
                <a:effectLst/>
                <a:latin typeface="Abadi" panose="020B0604020104020204" pitchFamily="34" charset="0"/>
              </a:rPr>
              <a:t>: Detailed failed landing outcomes, booster versions, and launch sites for missions in 2015.</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Landing Outcomes Ranking</a:t>
            </a:r>
            <a:r>
              <a:rPr lang="en-US" sz="1600" b="0" i="0" dirty="0">
                <a:solidFill>
                  <a:schemeClr val="tx1">
                    <a:lumMod val="95000"/>
                    <a:lumOff val="5000"/>
                  </a:schemeClr>
                </a:solidFill>
                <a:effectLst/>
                <a:latin typeface="Abadi" panose="020B0604020104020204" pitchFamily="34" charset="0"/>
              </a:rPr>
              <a:t>: Ranked landing outcomes by frequency between specified dates.</a:t>
            </a:r>
          </a:p>
          <a:p>
            <a:pPr marL="0" indent="0" algn="l">
              <a:buNone/>
            </a:pPr>
            <a:endParaRPr lang="en-US" sz="1600" b="0" i="0" dirty="0">
              <a:solidFill>
                <a:schemeClr val="tx1">
                  <a:lumMod val="95000"/>
                  <a:lumOff val="5000"/>
                </a:schemeClr>
              </a:solidFill>
              <a:effectLst/>
              <a:latin typeface="Abadi" panose="020B0604020104020204" pitchFamily="34" charset="0"/>
            </a:endParaRPr>
          </a:p>
          <a:p>
            <a:pPr algn="l"/>
            <a:r>
              <a:rPr lang="en-US" sz="1600" b="0" i="0" dirty="0">
                <a:solidFill>
                  <a:schemeClr val="tx1">
                    <a:lumMod val="95000"/>
                    <a:lumOff val="5000"/>
                  </a:schemeClr>
                </a:solidFill>
                <a:effectLst/>
                <a:latin typeface="Abadi" panose="020B0604020104020204" pitchFamily="34" charset="0"/>
              </a:rPr>
              <a:t>For peer review and to access the complete set of SQL queries performed for the EDA, please refer to the </a:t>
            </a:r>
            <a:r>
              <a:rPr lang="en-US" sz="1600" b="0" i="0" dirty="0" err="1">
                <a:solidFill>
                  <a:schemeClr val="tx1">
                    <a:lumMod val="95000"/>
                    <a:lumOff val="5000"/>
                  </a:schemeClr>
                </a:solidFill>
                <a:effectLst/>
                <a:latin typeface="Abadi" panose="020B0604020104020204" pitchFamily="34" charset="0"/>
              </a:rPr>
              <a:t>Jupyter</a:t>
            </a:r>
            <a:r>
              <a:rPr lang="en-US" sz="1600" b="0" i="0" dirty="0">
                <a:solidFill>
                  <a:schemeClr val="tx1">
                    <a:lumMod val="95000"/>
                    <a:lumOff val="5000"/>
                  </a:schemeClr>
                </a:solidFill>
                <a:effectLst/>
                <a:latin typeface="Abadi" panose="020B0604020104020204" pitchFamily="34" charset="0"/>
              </a:rPr>
              <a:t> notebook available at the following GitHub link: https://github.com/YUCAVALCANTE/Applied-Data-Science-Capstone---ibm/blob/main/004%20-%20EDA%20with%20SQL.ipynb</a:t>
            </a:r>
          </a:p>
          <a:p>
            <a:endParaRPr lang="en-US" sz="1600" dirty="0">
              <a:solidFill>
                <a:schemeClr val="tx1">
                  <a:lumMod val="95000"/>
                  <a:lumOff val="5000"/>
                </a:schemeClr>
              </a:solidFill>
              <a:latin typeface="Abadi" panose="020B0604020104020204" pitchFamily="34" charset="0"/>
            </a:endParaRPr>
          </a:p>
          <a:p>
            <a:endParaRPr lang="en-US" sz="1600" dirty="0">
              <a:solidFill>
                <a:schemeClr val="tx1">
                  <a:lumMod val="95000"/>
                  <a:lumOff val="5000"/>
                </a:schemeClr>
              </a:solidFill>
              <a:latin typeface="Abadi" panose="020B0604020104020204" pitchFamily="34" charset="0"/>
            </a:endParaRPr>
          </a:p>
          <a:p>
            <a:endParaRPr lang="en-US" sz="1600" dirty="0">
              <a:solidFill>
                <a:schemeClr val="tx1">
                  <a:lumMod val="95000"/>
                  <a:lumOff val="5000"/>
                </a:schemeClr>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21371"/>
            <a:ext cx="10515600" cy="4612010"/>
          </a:xfrm>
          <a:prstGeom prst="rect">
            <a:avLst/>
          </a:prstGeom>
        </p:spPr>
        <p:txBody>
          <a:bodyPr>
            <a:normAutofit fontScale="92500" lnSpcReduction="20000"/>
          </a:bodyPr>
          <a:lstStyle/>
          <a:p>
            <a:pPr marL="0" indent="0" algn="ctr">
              <a:buNone/>
            </a:pPr>
            <a:r>
              <a:rPr lang="en-US" sz="2200" b="1" i="0" dirty="0">
                <a:solidFill>
                  <a:schemeClr val="tx1">
                    <a:lumMod val="95000"/>
                    <a:lumOff val="5000"/>
                  </a:schemeClr>
                </a:solidFill>
                <a:effectLst/>
                <a:latin typeface="Abadi" panose="020B0604020104020204" pitchFamily="34" charset="0"/>
              </a:rPr>
              <a:t>Interactive Map Visualization with Folium</a:t>
            </a:r>
          </a:p>
          <a:p>
            <a:pPr algn="l"/>
            <a:endParaRPr lang="en-US" sz="1800" b="0" i="0" dirty="0">
              <a:solidFill>
                <a:schemeClr val="tx1">
                  <a:lumMod val="95000"/>
                  <a:lumOff val="5000"/>
                </a:schemeClr>
              </a:solidFill>
              <a:effectLst/>
              <a:latin typeface="Abadi" panose="020B0604020104020204" pitchFamily="34" charset="0"/>
            </a:endParaRPr>
          </a:p>
          <a:p>
            <a:pPr algn="l">
              <a:buFont typeface="Arial" panose="020B0604020202020204" pitchFamily="34" charset="0"/>
              <a:buChar char="•"/>
            </a:pPr>
            <a:r>
              <a:rPr lang="en-US" sz="1800" b="1" i="0" dirty="0">
                <a:solidFill>
                  <a:schemeClr val="tx1">
                    <a:lumMod val="95000"/>
                    <a:lumOff val="5000"/>
                  </a:schemeClr>
                </a:solidFill>
                <a:effectLst/>
                <a:latin typeface="Abadi" panose="020B0604020104020204" pitchFamily="34" charset="0"/>
              </a:rPr>
              <a:t>Launch Site Markers</a:t>
            </a:r>
            <a:r>
              <a:rPr lang="en-US" sz="1800" b="0" i="0" dirty="0">
                <a:solidFill>
                  <a:schemeClr val="tx1">
                    <a:lumMod val="95000"/>
                    <a:lumOff val="5000"/>
                  </a:schemeClr>
                </a:solidFill>
                <a:effectLst/>
                <a:latin typeface="Abadi" panose="020B0604020104020204" pitchFamily="34" charset="0"/>
              </a:rPr>
              <a:t>: Marked all launch sites on the map to provide geographical context.</a:t>
            </a:r>
          </a:p>
          <a:p>
            <a:pPr algn="l">
              <a:buFont typeface="Arial" panose="020B0604020202020204" pitchFamily="34" charset="0"/>
              <a:buChar char="•"/>
            </a:pPr>
            <a:r>
              <a:rPr lang="en-US" sz="1800" b="1" i="0" dirty="0">
                <a:solidFill>
                  <a:schemeClr val="tx1">
                    <a:lumMod val="95000"/>
                    <a:lumOff val="5000"/>
                  </a:schemeClr>
                </a:solidFill>
                <a:effectLst/>
                <a:latin typeface="Abadi" panose="020B0604020104020204" pitchFamily="34" charset="0"/>
              </a:rPr>
              <a:t>Outcome Indicators</a:t>
            </a:r>
            <a:r>
              <a:rPr lang="en-US" sz="1800" b="0" i="0" dirty="0">
                <a:solidFill>
                  <a:schemeClr val="tx1">
                    <a:lumMod val="95000"/>
                    <a:lumOff val="5000"/>
                  </a:schemeClr>
                </a:solidFill>
                <a:effectLst/>
                <a:latin typeface="Abadi" panose="020B0604020104020204" pitchFamily="34" charset="0"/>
              </a:rPr>
              <a:t>: Added markers and circles to represent the success (Class 1) or failure (Class 0) of each launch, enhancing visual analytics.</a:t>
            </a:r>
          </a:p>
          <a:p>
            <a:pPr algn="l">
              <a:buFont typeface="Arial" panose="020B0604020202020204" pitchFamily="34" charset="0"/>
              <a:buChar char="•"/>
            </a:pPr>
            <a:r>
              <a:rPr lang="en-US" sz="1800" b="1" i="0" dirty="0">
                <a:solidFill>
                  <a:schemeClr val="tx1">
                    <a:lumMod val="95000"/>
                    <a:lumOff val="5000"/>
                  </a:schemeClr>
                </a:solidFill>
                <a:effectLst/>
                <a:latin typeface="Abadi" panose="020B0604020104020204" pitchFamily="34" charset="0"/>
              </a:rPr>
              <a:t>Success Rate Visualization</a:t>
            </a:r>
            <a:r>
              <a:rPr lang="en-US" sz="1800" b="0" i="0" dirty="0">
                <a:solidFill>
                  <a:schemeClr val="tx1">
                    <a:lumMod val="95000"/>
                    <a:lumOff val="5000"/>
                  </a:schemeClr>
                </a:solidFill>
                <a:effectLst/>
                <a:latin typeface="Abadi" panose="020B0604020104020204" pitchFamily="34" charset="0"/>
              </a:rPr>
              <a:t>: Utilized color-coded clusters to distinguish between launch sites based on their success rates, allowing for quick assessment of performance.</a:t>
            </a:r>
          </a:p>
          <a:p>
            <a:pPr algn="l">
              <a:buFont typeface="Arial" panose="020B0604020202020204" pitchFamily="34" charset="0"/>
              <a:buChar char="•"/>
            </a:pPr>
            <a:r>
              <a:rPr lang="en-US" sz="1800" b="1" i="0" dirty="0">
                <a:solidFill>
                  <a:schemeClr val="tx1">
                    <a:lumMod val="95000"/>
                    <a:lumOff val="5000"/>
                  </a:schemeClr>
                </a:solidFill>
                <a:effectLst/>
                <a:latin typeface="Abadi" panose="020B0604020104020204" pitchFamily="34" charset="0"/>
              </a:rPr>
              <a:t>Proximity Analysis</a:t>
            </a:r>
            <a:r>
              <a:rPr lang="en-US" sz="1800" b="0" i="0" dirty="0">
                <a:solidFill>
                  <a:schemeClr val="tx1">
                    <a:lumMod val="95000"/>
                    <a:lumOff val="5000"/>
                  </a:schemeClr>
                </a:solidFill>
                <a:effectLst/>
                <a:latin typeface="Abadi" panose="020B0604020104020204" pitchFamily="34" charset="0"/>
              </a:rPr>
              <a:t>: Calculated and displayed the distances from each launch site to nearby railways, highways, and coastlines to understand logistical advantages.</a:t>
            </a:r>
          </a:p>
          <a:p>
            <a:pPr algn="l">
              <a:buFont typeface="Arial" panose="020B0604020202020204" pitchFamily="34" charset="0"/>
              <a:buChar char="•"/>
            </a:pPr>
            <a:r>
              <a:rPr lang="en-US" sz="1800" b="1" i="0" dirty="0">
                <a:solidFill>
                  <a:schemeClr val="tx1">
                    <a:lumMod val="95000"/>
                    <a:lumOff val="5000"/>
                  </a:schemeClr>
                </a:solidFill>
                <a:effectLst/>
                <a:latin typeface="Abadi" panose="020B0604020104020204" pitchFamily="34" charset="0"/>
              </a:rPr>
              <a:t>City Distances</a:t>
            </a:r>
            <a:r>
              <a:rPr lang="en-US" sz="1800" b="0" i="0" dirty="0">
                <a:solidFill>
                  <a:schemeClr val="tx1">
                    <a:lumMod val="95000"/>
                    <a:lumOff val="5000"/>
                  </a:schemeClr>
                </a:solidFill>
                <a:effectLst/>
                <a:latin typeface="Abadi" panose="020B0604020104020204" pitchFamily="34" charset="0"/>
              </a:rPr>
              <a:t>: Evaluated the remoteness of launch sites from populated areas for safety and security considerations.</a:t>
            </a:r>
          </a:p>
          <a:p>
            <a:pPr algn="l"/>
            <a:r>
              <a:rPr lang="en-US" sz="1800" b="1" i="1" dirty="0">
                <a:solidFill>
                  <a:schemeClr val="tx1">
                    <a:lumMod val="95000"/>
                    <a:lumOff val="5000"/>
                  </a:schemeClr>
                </a:solidFill>
                <a:effectLst/>
                <a:latin typeface="Abadi" panose="020B0604020104020204" pitchFamily="34" charset="0"/>
              </a:rPr>
              <a:t>Map Objects Rationale:</a:t>
            </a:r>
            <a:r>
              <a:rPr lang="en-US" sz="1800" b="0" i="0" dirty="0">
                <a:solidFill>
                  <a:schemeClr val="tx1">
                    <a:lumMod val="95000"/>
                    <a:lumOff val="5000"/>
                  </a:schemeClr>
                </a:solidFill>
                <a:effectLst/>
                <a:latin typeface="Abadi" panose="020B0604020104020204" pitchFamily="34" charset="0"/>
              </a:rPr>
              <a:t> Each object was integrated to facilitate a comprehensive understanding of launch site selection, operational success, and strategic positioning in relation to essential infrastructure and urban areas.</a:t>
            </a:r>
          </a:p>
          <a:p>
            <a:pPr algn="l"/>
            <a:r>
              <a:rPr lang="en-US" sz="1800" b="0" i="1" dirty="0">
                <a:solidFill>
                  <a:schemeClr val="tx1">
                    <a:lumMod val="95000"/>
                    <a:lumOff val="5000"/>
                  </a:schemeClr>
                </a:solidFill>
                <a:effectLst/>
                <a:latin typeface="Abadi" panose="020B0604020104020204" pitchFamily="34" charset="0"/>
              </a:rPr>
              <a:t>Further Exploration:</a:t>
            </a:r>
            <a:r>
              <a:rPr lang="en-US" sz="1800" b="0" i="0" dirty="0">
                <a:solidFill>
                  <a:schemeClr val="tx1">
                    <a:lumMod val="95000"/>
                    <a:lumOff val="5000"/>
                  </a:schemeClr>
                </a:solidFill>
                <a:effectLst/>
                <a:latin typeface="Abadi" panose="020B0604020104020204" pitchFamily="34" charset="0"/>
              </a:rPr>
              <a:t> For an in-depth review of the interactive mapping analysis, visit the GitHub repository: https://github.com/YUCAVALCANTE/Applied-Data-Science-Capstone---ibm/blob/main/006%20-%20Interactive%20Visual%20Analytics%20with%20Folium%20lab.ipynb </a:t>
            </a:r>
          </a:p>
          <a:p>
            <a:pPr marL="0" indent="0">
              <a:buNone/>
            </a:pPr>
            <a:endParaRPr lang="en-US" sz="3200" dirty="0">
              <a:solidFill>
                <a:schemeClr val="tx1">
                  <a:lumMod val="95000"/>
                  <a:lumOff val="5000"/>
                </a:schemeClr>
              </a:solidFill>
              <a:latin typeface="Abadi" panose="020B0604020104020204" pitchFamily="34" charset="0"/>
            </a:endParaRPr>
          </a:p>
          <a:p>
            <a:endParaRPr lang="en-US" sz="3200" dirty="0">
              <a:solidFill>
                <a:schemeClr val="tx1">
                  <a:lumMod val="95000"/>
                  <a:lumOff val="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9625" y="1532327"/>
            <a:ext cx="10748347" cy="4351338"/>
          </a:xfrm>
          <a:prstGeom prst="rect">
            <a:avLst/>
          </a:prstGeom>
        </p:spPr>
        <p:txBody>
          <a:bodyPr vert="horz" lIns="91440" tIns="45720" rIns="91440" bIns="45720" rtlCol="0" anchor="t">
            <a:normAutofit/>
          </a:bodyPr>
          <a:lstStyle/>
          <a:p>
            <a:pPr algn="l">
              <a:buFont typeface="Arial" panose="020B0604020202020204" pitchFamily="34" charset="0"/>
              <a:buChar char="•"/>
            </a:pPr>
            <a:r>
              <a:rPr lang="en-US" sz="1800" b="1" i="0" dirty="0">
                <a:solidFill>
                  <a:schemeClr val="tx1">
                    <a:lumMod val="95000"/>
                    <a:lumOff val="5000"/>
                  </a:schemeClr>
                </a:solidFill>
                <a:effectLst/>
                <a:latin typeface="Abadi" panose="020B0604020104020204" pitchFamily="34" charset="0"/>
              </a:rPr>
              <a:t>Launch Site Distribution</a:t>
            </a:r>
            <a:r>
              <a:rPr lang="en-US" sz="1800" b="0" i="0" dirty="0">
                <a:solidFill>
                  <a:schemeClr val="tx1">
                    <a:lumMod val="95000"/>
                    <a:lumOff val="5000"/>
                  </a:schemeClr>
                </a:solidFill>
                <a:effectLst/>
                <a:latin typeface="Abadi" panose="020B0604020104020204" pitchFamily="34" charset="0"/>
              </a:rPr>
              <a:t>: Incorporated pie charts to depict the distribution of total launches from various sites, enabling a clear visual comparison of launch site activity.</a:t>
            </a:r>
          </a:p>
          <a:p>
            <a:pPr algn="l">
              <a:buFont typeface="Arial" panose="020B0604020202020204" pitchFamily="34" charset="0"/>
              <a:buChar char="•"/>
            </a:pPr>
            <a:r>
              <a:rPr lang="en-US" sz="1800" b="1" i="0" dirty="0">
                <a:solidFill>
                  <a:schemeClr val="tx1">
                    <a:lumMod val="95000"/>
                    <a:lumOff val="5000"/>
                  </a:schemeClr>
                </a:solidFill>
                <a:effectLst/>
                <a:latin typeface="Abadi" panose="020B0604020104020204" pitchFamily="34" charset="0"/>
              </a:rPr>
              <a:t>Booster Performance Analysis</a:t>
            </a:r>
            <a:r>
              <a:rPr lang="en-US" sz="1800" b="0" i="0" dirty="0">
                <a:solidFill>
                  <a:schemeClr val="tx1">
                    <a:lumMod val="95000"/>
                    <a:lumOff val="5000"/>
                  </a:schemeClr>
                </a:solidFill>
                <a:effectLst/>
                <a:latin typeface="Abadi" panose="020B0604020104020204" pitchFamily="34" charset="0"/>
              </a:rPr>
              <a:t>: Integrated scatter plots to illustrate the relationship between launch outcomes and payload mass for different booster versions. This interaction helps to discern patterns and trends in booster performance relative to the mass they carry.</a:t>
            </a:r>
          </a:p>
          <a:p>
            <a:pPr algn="l">
              <a:buFont typeface="Arial" panose="020B0604020202020204" pitchFamily="34" charset="0"/>
              <a:buChar char="•"/>
            </a:pPr>
            <a:r>
              <a:rPr lang="en-US" sz="1800" b="1" i="0" dirty="0">
                <a:solidFill>
                  <a:schemeClr val="tx1">
                    <a:lumMod val="95000"/>
                    <a:lumOff val="5000"/>
                  </a:schemeClr>
                </a:solidFill>
                <a:effectLst/>
                <a:latin typeface="Abadi" panose="020B0604020104020204" pitchFamily="34" charset="0"/>
              </a:rPr>
              <a:t>User Interactivity</a:t>
            </a:r>
            <a:r>
              <a:rPr lang="en-US" sz="1800" b="0" i="0" dirty="0">
                <a:solidFill>
                  <a:schemeClr val="tx1">
                    <a:lumMod val="95000"/>
                    <a:lumOff val="5000"/>
                  </a:schemeClr>
                </a:solidFill>
                <a:effectLst/>
                <a:latin typeface="Abadi" panose="020B0604020104020204" pitchFamily="34" charset="0"/>
              </a:rPr>
              <a:t>: Added dropdowns, sliders, and other interactive components to allow users to filter and customize the data views. These interactions enhance user engagement and enable personalized data exploration.</a:t>
            </a:r>
          </a:p>
          <a:p>
            <a:pPr algn="l"/>
            <a:r>
              <a:rPr lang="en-US" sz="1800" b="1" i="1" dirty="0">
                <a:solidFill>
                  <a:schemeClr val="tx1">
                    <a:lumMod val="95000"/>
                    <a:lumOff val="5000"/>
                  </a:schemeClr>
                </a:solidFill>
                <a:effectLst/>
                <a:latin typeface="Abadi" panose="020B0604020104020204" pitchFamily="34" charset="0"/>
              </a:rPr>
              <a:t>Rationale for Dashboard Elements:</a:t>
            </a:r>
            <a:r>
              <a:rPr lang="en-US" sz="1800" b="0" i="0" dirty="0">
                <a:solidFill>
                  <a:schemeClr val="tx1">
                    <a:lumMod val="95000"/>
                    <a:lumOff val="5000"/>
                  </a:schemeClr>
                </a:solidFill>
                <a:effectLst/>
                <a:latin typeface="Abadi" panose="020B0604020104020204" pitchFamily="34" charset="0"/>
              </a:rPr>
              <a:t> The chosen visualizations and interactive features are designed to provide intuitive insights into launch frequencies and efficiencies, as well as to facilitate a deeper understanding of the factors contributing to mission success.</a:t>
            </a:r>
          </a:p>
          <a:p>
            <a:endParaRPr lang="en-US" sz="3200" dirty="0">
              <a:solidFill>
                <a:schemeClr val="tx1">
                  <a:lumMod val="95000"/>
                  <a:lumOff val="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4690"/>
            <a:ext cx="10515601" cy="4351338"/>
          </a:xfrm>
          <a:prstGeom prst="rect">
            <a:avLst/>
          </a:prstGeom>
        </p:spPr>
        <p:txBody>
          <a:bodyPr>
            <a:normAutofit fontScale="77500" lnSpcReduction="20000"/>
          </a:bodyPr>
          <a:lstStyle/>
          <a:p>
            <a:pPr marL="0" indent="0" algn="ctr">
              <a:buNone/>
            </a:pPr>
            <a:r>
              <a:rPr lang="en-US" sz="2300" b="1" i="0" dirty="0">
                <a:solidFill>
                  <a:schemeClr val="tx1">
                    <a:lumMod val="95000"/>
                    <a:lumOff val="5000"/>
                  </a:schemeClr>
                </a:solidFill>
                <a:effectLst/>
                <a:latin typeface="Abadi" panose="020B0604020104020204" pitchFamily="34" charset="0"/>
              </a:rPr>
              <a:t>MODEL DEVELOPMENT PROCESS</a:t>
            </a:r>
          </a:p>
          <a:p>
            <a:pPr marL="0" indent="0" algn="ctr">
              <a:buNone/>
            </a:pPr>
            <a:endParaRPr lang="en-US" sz="2300" b="0" i="0" dirty="0">
              <a:solidFill>
                <a:schemeClr val="tx1">
                  <a:lumMod val="95000"/>
                  <a:lumOff val="5000"/>
                </a:schemeClr>
              </a:solidFill>
              <a:effectLst/>
              <a:latin typeface="Abadi" panose="020B0604020104020204" pitchFamily="34" charset="0"/>
            </a:endParaRP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Data Preparation</a:t>
            </a:r>
            <a:r>
              <a:rPr lang="en-US" sz="1600" b="0" i="0" dirty="0">
                <a:solidFill>
                  <a:schemeClr val="tx1">
                    <a:lumMod val="95000"/>
                    <a:lumOff val="5000"/>
                  </a:schemeClr>
                </a:solidFill>
                <a:effectLst/>
                <a:latin typeface="Abadi" panose="020B0604020104020204" pitchFamily="34" charset="0"/>
              </a:rPr>
              <a:t>: We began by loading the dataset into a NumPy array and a pandas </a:t>
            </a:r>
            <a:r>
              <a:rPr lang="en-US" sz="1600" b="0" i="0" dirty="0" err="1">
                <a:solidFill>
                  <a:schemeClr val="tx1">
                    <a:lumMod val="95000"/>
                    <a:lumOff val="5000"/>
                  </a:schemeClr>
                </a:solidFill>
                <a:effectLst/>
                <a:latin typeface="Abadi" panose="020B0604020104020204" pitchFamily="34" charset="0"/>
              </a:rPr>
              <a:t>DataFrame</a:t>
            </a:r>
            <a:r>
              <a:rPr lang="en-US" sz="1600" b="0" i="0" dirty="0">
                <a:solidFill>
                  <a:schemeClr val="tx1">
                    <a:lumMod val="95000"/>
                    <a:lumOff val="5000"/>
                  </a:schemeClr>
                </a:solidFill>
                <a:effectLst/>
                <a:latin typeface="Abadi" panose="020B0604020104020204" pitchFamily="34" charset="0"/>
              </a:rPr>
              <a:t>, followed by data transformation and normalization to prepare for machine learning.</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Training and Testing</a:t>
            </a:r>
            <a:r>
              <a:rPr lang="en-US" sz="1600" b="0" i="0" dirty="0">
                <a:solidFill>
                  <a:schemeClr val="tx1">
                    <a:lumMod val="95000"/>
                    <a:lumOff val="5000"/>
                  </a:schemeClr>
                </a:solidFill>
                <a:effectLst/>
                <a:latin typeface="Abadi" panose="020B0604020104020204" pitchFamily="34" charset="0"/>
              </a:rPr>
              <a:t>: We split the dataset into training and testing sets to ensure a robust evaluation of model performance.</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Model Building</a:t>
            </a:r>
            <a:r>
              <a:rPr lang="en-US" sz="1600" b="0" i="0" dirty="0">
                <a:solidFill>
                  <a:schemeClr val="tx1">
                    <a:lumMod val="95000"/>
                    <a:lumOff val="5000"/>
                  </a:schemeClr>
                </a:solidFill>
                <a:effectLst/>
                <a:latin typeface="Abadi" panose="020B0604020104020204" pitchFamily="34" charset="0"/>
              </a:rPr>
              <a:t>: Various machine learning models were constructed, including logistic regression, SVM, decision trees, and KNN, to identify baseline accuracies.</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Hyperparameter Tuning</a:t>
            </a:r>
            <a:r>
              <a:rPr lang="en-US" sz="1600" b="0" i="0" dirty="0">
                <a:solidFill>
                  <a:schemeClr val="tx1">
                    <a:lumMod val="95000"/>
                    <a:lumOff val="5000"/>
                  </a:schemeClr>
                </a:solidFill>
                <a:effectLst/>
                <a:latin typeface="Abadi" panose="020B0604020104020204" pitchFamily="34" charset="0"/>
              </a:rPr>
              <a:t>: Utilized </a:t>
            </a:r>
            <a:r>
              <a:rPr lang="en-US" sz="1600" b="0" i="0" dirty="0" err="1">
                <a:solidFill>
                  <a:schemeClr val="tx1">
                    <a:lumMod val="95000"/>
                    <a:lumOff val="5000"/>
                  </a:schemeClr>
                </a:solidFill>
                <a:effectLst/>
                <a:latin typeface="Abadi" panose="020B0604020104020204" pitchFamily="34" charset="0"/>
              </a:rPr>
              <a:t>GridSearchCV</a:t>
            </a:r>
            <a:r>
              <a:rPr lang="en-US" sz="1600" b="0" i="0" dirty="0">
                <a:solidFill>
                  <a:schemeClr val="tx1">
                    <a:lumMod val="95000"/>
                    <a:lumOff val="5000"/>
                  </a:schemeClr>
                </a:solidFill>
                <a:effectLst/>
                <a:latin typeface="Abadi" panose="020B0604020104020204" pitchFamily="34" charset="0"/>
              </a:rPr>
              <a:t> to systematically work through multiple combinations of parameter tunes, cross-validating as we went to determine the most effective settings.</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Performance Evaluation</a:t>
            </a:r>
            <a:r>
              <a:rPr lang="en-US" sz="1600" b="0" i="0" dirty="0">
                <a:solidFill>
                  <a:schemeClr val="tx1">
                    <a:lumMod val="95000"/>
                    <a:lumOff val="5000"/>
                  </a:schemeClr>
                </a:solidFill>
                <a:effectLst/>
                <a:latin typeface="Abadi" panose="020B0604020104020204" pitchFamily="34" charset="0"/>
              </a:rPr>
              <a:t>: We employed accuracy as the primary metric to assess each model, using the testing set to gauge generalization capabilities.</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Feature Engineering and Tuning</a:t>
            </a:r>
            <a:r>
              <a:rPr lang="en-US" sz="1600" b="0" i="0" dirty="0">
                <a:solidFill>
                  <a:schemeClr val="tx1">
                    <a:lumMod val="95000"/>
                    <a:lumOff val="5000"/>
                  </a:schemeClr>
                </a:solidFill>
                <a:effectLst/>
                <a:latin typeface="Abadi" panose="020B0604020104020204" pitchFamily="34" charset="0"/>
              </a:rPr>
              <a:t>: Enhanced model performance by engineering new features from existing data and refining algorithms.</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Best Model Selection</a:t>
            </a:r>
            <a:r>
              <a:rPr lang="en-US" sz="1600" b="0" i="0" dirty="0">
                <a:solidFill>
                  <a:schemeClr val="tx1">
                    <a:lumMod val="95000"/>
                    <a:lumOff val="5000"/>
                  </a:schemeClr>
                </a:solidFill>
                <a:effectLst/>
                <a:latin typeface="Abadi" panose="020B0604020104020204" pitchFamily="34" charset="0"/>
              </a:rPr>
              <a:t>: Through iterative tuning and evaluation, we identified the classification model that yielded the highest accuracy, signifying the best predictive performance.</a:t>
            </a:r>
          </a:p>
          <a:p>
            <a:pPr algn="l">
              <a:buFont typeface="Arial" panose="020B0604020202020204" pitchFamily="34" charset="0"/>
              <a:buChar char="•"/>
            </a:pPr>
            <a:endParaRPr lang="en-US" sz="1600" b="0" i="0" dirty="0">
              <a:solidFill>
                <a:schemeClr val="tx1">
                  <a:lumMod val="95000"/>
                  <a:lumOff val="5000"/>
                </a:schemeClr>
              </a:solidFill>
              <a:effectLst/>
              <a:latin typeface="Abadi" panose="020B0604020104020204" pitchFamily="34" charset="0"/>
            </a:endParaRPr>
          </a:p>
          <a:p>
            <a:pPr algn="l"/>
            <a:r>
              <a:rPr lang="en-US" sz="1600" b="1" i="1" dirty="0">
                <a:solidFill>
                  <a:schemeClr val="tx1">
                    <a:lumMod val="95000"/>
                    <a:lumOff val="5000"/>
                  </a:schemeClr>
                </a:solidFill>
                <a:effectLst/>
                <a:latin typeface="Abadi" panose="020B0604020104020204" pitchFamily="34" charset="0"/>
              </a:rPr>
              <a:t>Key Phrases:</a:t>
            </a:r>
            <a:r>
              <a:rPr lang="en-US" sz="1600" b="0" i="0" dirty="0">
                <a:solidFill>
                  <a:schemeClr val="tx1">
                    <a:lumMod val="95000"/>
                    <a:lumOff val="5000"/>
                  </a:schemeClr>
                </a:solidFill>
                <a:effectLst/>
                <a:latin typeface="Abadi" panose="020B0604020104020204" pitchFamily="34" charset="0"/>
              </a:rPr>
              <a:t> Data Loading, Model Training, Hyperparameter Optimization, Accuracy Measurement, Feature Engineering, Best Model Identification.</a:t>
            </a:r>
          </a:p>
          <a:p>
            <a:pPr algn="l"/>
            <a:r>
              <a:rPr lang="en-US" sz="1600" b="1" i="1" dirty="0">
                <a:solidFill>
                  <a:schemeClr val="tx1">
                    <a:lumMod val="95000"/>
                    <a:lumOff val="5000"/>
                  </a:schemeClr>
                </a:solidFill>
                <a:effectLst/>
                <a:latin typeface="Abadi" panose="020B0604020104020204" pitchFamily="34" charset="0"/>
              </a:rPr>
              <a:t>Flowchart:</a:t>
            </a:r>
            <a:r>
              <a:rPr lang="en-US" sz="1600" b="0" i="0" dirty="0">
                <a:solidFill>
                  <a:schemeClr val="tx1">
                    <a:lumMod val="95000"/>
                    <a:lumOff val="5000"/>
                  </a:schemeClr>
                </a:solidFill>
                <a:effectLst/>
                <a:latin typeface="Abadi" panose="020B0604020104020204" pitchFamily="34" charset="0"/>
              </a:rPr>
              <a:t> A flowchart would be created to visually represent the step-by-step process from data loading to final model selection.</a:t>
            </a:r>
          </a:p>
          <a:p>
            <a:pPr algn="l"/>
            <a:endParaRPr lang="en-US" sz="1600" b="0" i="0" dirty="0">
              <a:solidFill>
                <a:schemeClr val="tx1">
                  <a:lumMod val="95000"/>
                  <a:lumOff val="5000"/>
                </a:schemeClr>
              </a:solidFill>
              <a:effectLst/>
              <a:latin typeface="Abadi" panose="020B0604020104020204" pitchFamily="34" charset="0"/>
            </a:endParaRPr>
          </a:p>
          <a:p>
            <a:pPr algn="l"/>
            <a:r>
              <a:rPr lang="en-US" sz="1600" b="0" i="1" dirty="0">
                <a:solidFill>
                  <a:schemeClr val="tx1">
                    <a:lumMod val="95000"/>
                    <a:lumOff val="5000"/>
                  </a:schemeClr>
                </a:solidFill>
                <a:effectLst/>
                <a:latin typeface="Abadi" panose="020B0604020104020204" pitchFamily="34" charset="0"/>
              </a:rPr>
              <a:t>Comprehensive Analysis and Code:</a:t>
            </a:r>
            <a:r>
              <a:rPr lang="en-US" sz="1600" b="0" i="0" dirty="0">
                <a:solidFill>
                  <a:schemeClr val="tx1">
                    <a:lumMod val="95000"/>
                    <a:lumOff val="5000"/>
                  </a:schemeClr>
                </a:solidFill>
                <a:effectLst/>
                <a:latin typeface="Abadi" panose="020B0604020104020204" pitchFamily="34" charset="0"/>
              </a:rPr>
              <a:t> Explore our model development journey in detail on GitHub:  https://github.com/YUCAVALCANTE/Applied-Data-Science-Capstone---ibm/blob/main/007%20-%20Machine%20Learning%20Prediction%20lab.ipynb</a:t>
            </a:r>
          </a:p>
          <a:p>
            <a:endParaRPr lang="en-US" dirty="0">
              <a:solidFill>
                <a:schemeClr val="tx1">
                  <a:lumMod val="95000"/>
                  <a:lumOff val="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67552"/>
            <a:ext cx="11251650" cy="1531189"/>
          </a:xfrm>
          <a:prstGeom prst="rect">
            <a:avLst/>
          </a:prstGeom>
        </p:spPr>
        <p:txBody>
          <a:bodyPr>
            <a:noAutofit/>
          </a:bodyPr>
          <a:lstStyle/>
          <a:p>
            <a:pPr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Visualization</a:t>
            </a:r>
            <a:r>
              <a:rPr lang="en-US" sz="1400" b="0" i="0" dirty="0">
                <a:solidFill>
                  <a:schemeClr val="tx1">
                    <a:lumMod val="95000"/>
                    <a:lumOff val="5000"/>
                  </a:schemeClr>
                </a:solidFill>
                <a:effectLst/>
                <a:latin typeface="Abadi" panose="020B0604020104020204" pitchFamily="34" charset="0"/>
              </a:rPr>
              <a:t>: Scatter plot with Flight Number (X-axis) and Launch Site (Y-axis).</a:t>
            </a:r>
          </a:p>
          <a:p>
            <a:pPr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Color Coding</a:t>
            </a:r>
            <a:r>
              <a:rPr lang="en-US" sz="14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Blue dots represent failed launches (Class 0).</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Orange dots indicate successful launches (Class 1).</a:t>
            </a:r>
          </a:p>
          <a:p>
            <a:pPr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Insights</a:t>
            </a:r>
            <a:r>
              <a:rPr lang="en-US" sz="14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Increased flight numbers correlate with a higher success rate.</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Suggests operational learning enhances success over time.</a:t>
            </a:r>
          </a:p>
          <a:p>
            <a:pPr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Launch Site Performance</a:t>
            </a:r>
            <a:r>
              <a:rPr lang="en-US" sz="14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Allows comparison of launch success across different sites.</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Can identify sites with higher efficiency and reliability.</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3074" name="Picture 2">
            <a:extLst>
              <a:ext uri="{FF2B5EF4-FFF2-40B4-BE49-F238E27FC236}">
                <a16:creationId xmlns:a16="http://schemas.microsoft.com/office/drawing/2014/main" id="{2E111D0D-7C36-304D-53AC-F2CC505A9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98" y="4443958"/>
            <a:ext cx="11148204" cy="218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17558" y="1314357"/>
            <a:ext cx="10982825" cy="2911959"/>
          </a:xfrm>
          <a:prstGeom prst="rect">
            <a:avLst/>
          </a:prstGeom>
        </p:spPr>
        <p:txBody>
          <a:bodyPr>
            <a:normAutofit/>
          </a:bodyPr>
          <a:lstStyle/>
          <a:p>
            <a:pPr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Visualization</a:t>
            </a:r>
            <a:r>
              <a:rPr lang="en-US" sz="1400" b="0" i="0" dirty="0">
                <a:solidFill>
                  <a:schemeClr val="tx1">
                    <a:lumMod val="95000"/>
                    <a:lumOff val="5000"/>
                  </a:schemeClr>
                </a:solidFill>
                <a:effectLst/>
                <a:latin typeface="Abadi" panose="020B0604020104020204" pitchFamily="34" charset="0"/>
              </a:rPr>
              <a:t>: Scatter plot with Payload Mass (X-axis) against Launch Site (Y-axis).</a:t>
            </a:r>
          </a:p>
          <a:p>
            <a:pPr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Color Coding</a:t>
            </a:r>
            <a:r>
              <a:rPr lang="en-US" sz="14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Blue dots indicate failed launches (Class 0).</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Orange dots indicate successful launches (Class 1).</a:t>
            </a:r>
          </a:p>
          <a:p>
            <a:pPr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Insights</a:t>
            </a:r>
            <a:r>
              <a:rPr lang="en-US" sz="14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Larger payload masses at CCAFS SLC 40 are associated with a higher success rate.</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Demonstrates the site's capability to handle significant payloads effectively.</a:t>
            </a:r>
          </a:p>
          <a:p>
            <a:pPr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Impact</a:t>
            </a:r>
            <a:r>
              <a:rPr lang="en-US" sz="14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Highlights the importance of payload capacity in mission planning and success.</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Suggests infrastructure and experience at CCAFS SLC 40 are conducive to successful launches.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4098" name="Picture 2">
            <a:extLst>
              <a:ext uri="{FF2B5EF4-FFF2-40B4-BE49-F238E27FC236}">
                <a16:creationId xmlns:a16="http://schemas.microsoft.com/office/drawing/2014/main" id="{A8E54A59-B44F-ABA4-3933-25ABDE4D9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28" y="4267927"/>
            <a:ext cx="11018808" cy="2159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40730" y="1570387"/>
            <a:ext cx="3933645" cy="4656005"/>
          </a:xfrm>
          <a:prstGeom prst="rect">
            <a:avLst/>
          </a:prstGeom>
        </p:spPr>
        <p:txBody>
          <a:bodyPr>
            <a:normAutofit/>
          </a:bodyPr>
          <a:lstStyle/>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Visualization</a:t>
            </a:r>
            <a:r>
              <a:rPr lang="en-US" sz="1600" b="0" i="0" dirty="0">
                <a:solidFill>
                  <a:schemeClr val="tx1">
                    <a:lumMod val="95000"/>
                    <a:lumOff val="5000"/>
                  </a:schemeClr>
                </a:solidFill>
                <a:effectLst/>
                <a:latin typeface="Abadi" panose="020B0604020104020204" pitchFamily="34" charset="0"/>
              </a:rPr>
              <a:t>: Bar chart comparing the success rates across different orbits.</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High Success Rates</a:t>
            </a:r>
            <a:r>
              <a:rPr lang="en-US" sz="16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ES-L1, GEO, HEO, SSO, VLEO orbits display the highest success rates.</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Orbit Insights</a:t>
            </a:r>
            <a:r>
              <a:rPr lang="en-US" sz="16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These orbits are indicative of reliable mission profiles within SpaceX's operations.</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Strategic Implications</a:t>
            </a:r>
            <a:r>
              <a:rPr lang="en-US" sz="16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Understanding orbit-specific success rates can inform future mission planning and risk assessment.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5122" name="Picture 2">
            <a:extLst>
              <a:ext uri="{FF2B5EF4-FFF2-40B4-BE49-F238E27FC236}">
                <a16:creationId xmlns:a16="http://schemas.microsoft.com/office/drawing/2014/main" id="{49502659-F51C-366A-42A0-AC04A49C3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728" y="1570387"/>
            <a:ext cx="7231542" cy="413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3830" y="3786413"/>
            <a:ext cx="10687961" cy="2786915"/>
          </a:xfrm>
          <a:prstGeom prst="rect">
            <a:avLst/>
          </a:prstGeom>
        </p:spPr>
        <p:txBody>
          <a:bodyPr>
            <a:normAutofit/>
          </a:bodyPr>
          <a:lstStyle/>
          <a:p>
            <a:pPr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Visualization</a:t>
            </a:r>
            <a:r>
              <a:rPr lang="en-US" sz="1400" b="0" i="0" dirty="0">
                <a:solidFill>
                  <a:schemeClr val="tx1">
                    <a:lumMod val="95000"/>
                    <a:lumOff val="5000"/>
                  </a:schemeClr>
                </a:solidFill>
                <a:effectLst/>
                <a:latin typeface="Abadi" panose="020B0604020104020204" pitchFamily="34" charset="0"/>
              </a:rPr>
              <a:t>: Scatter plot displaying the relationship between Flight Number and Orbit Type.</a:t>
            </a:r>
          </a:p>
          <a:p>
            <a:pPr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Orbit Insights</a:t>
            </a:r>
            <a:r>
              <a:rPr lang="en-US" sz="14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In Low Earth Orbit (LEO), a higher flight number correlates with increased success.</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In Geostationary Transfer Orbit (GTO), success seems independent of flight number.</a:t>
            </a:r>
          </a:p>
          <a:p>
            <a:pPr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Implications</a:t>
            </a:r>
            <a:r>
              <a:rPr lang="en-US" sz="14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Suggests accumulated experience enhances success rates in certain orbits like LEO.</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Indicates that factors other than experience may influence success in GTO orbits.</a:t>
            </a:r>
          </a:p>
          <a:p>
            <a:pPr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Operational Strategy</a:t>
            </a:r>
            <a:r>
              <a:rPr lang="en-US" sz="14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Insights can guide targeted improvements and resource allocation for specific orbit types.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146" name="Picture 2">
            <a:extLst>
              <a:ext uri="{FF2B5EF4-FFF2-40B4-BE49-F238E27FC236}">
                <a16:creationId xmlns:a16="http://schemas.microsoft.com/office/drawing/2014/main" id="{770B99D0-BE65-27A1-BFE9-F80AC5EF0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617186"/>
            <a:ext cx="10515600" cy="2063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52091" y="4001420"/>
            <a:ext cx="11395494" cy="3811588"/>
          </a:xfrm>
          <a:prstGeom prst="rect">
            <a:avLst/>
          </a:prstGeom>
        </p:spPr>
        <p:txBody>
          <a:bodyPr>
            <a:normAutofit/>
          </a:bodyPr>
          <a:lstStyle/>
          <a:p>
            <a:pPr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Visualization</a:t>
            </a:r>
            <a:r>
              <a:rPr lang="en-US" sz="1400" b="0" i="0" dirty="0">
                <a:solidFill>
                  <a:schemeClr val="tx1">
                    <a:lumMod val="95000"/>
                    <a:lumOff val="5000"/>
                  </a:schemeClr>
                </a:solidFill>
                <a:effectLst/>
                <a:latin typeface="Abadi" panose="020B0604020104020204" pitchFamily="34" charset="0"/>
              </a:rPr>
              <a:t>: Scatter plot with Payload Mass (X-axis) versus Orbit Type (Y-axis).</a:t>
            </a:r>
          </a:p>
          <a:p>
            <a:pPr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Observations</a:t>
            </a:r>
            <a:r>
              <a:rPr lang="en-US" sz="14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Heavier payloads are more likely to result in successful landings, particularly in Polar Orbit (PO), Low Earth Orbit (LEO), and International Space Station (ISS) missions.</a:t>
            </a:r>
          </a:p>
          <a:p>
            <a:pPr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Implications</a:t>
            </a:r>
            <a:r>
              <a:rPr lang="en-US" sz="14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Indicates the capability of SpaceX's rockets to deliver heavy payloads to specific orbits with high success.</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May influence mission planning regarding payload allocations for different orbit types.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170" name="Picture 2">
            <a:extLst>
              <a:ext uri="{FF2B5EF4-FFF2-40B4-BE49-F238E27FC236}">
                <a16:creationId xmlns:a16="http://schemas.microsoft.com/office/drawing/2014/main" id="{6395743A-1F0D-62D7-34CB-1F37B9D68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091" y="1522374"/>
            <a:ext cx="11320732" cy="222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43007" y="1933094"/>
            <a:ext cx="5061446" cy="4386440"/>
          </a:xfrm>
          <a:prstGeom prst="rect">
            <a:avLst/>
          </a:prstGeom>
        </p:spPr>
        <p:txBody>
          <a:bodyPr>
            <a:normAutofit/>
          </a:bodyPr>
          <a:lstStyle/>
          <a:p>
            <a:pPr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Visualization</a:t>
            </a:r>
            <a:r>
              <a:rPr lang="en-US" sz="1400" b="0" i="0" dirty="0">
                <a:solidFill>
                  <a:schemeClr val="tx1">
                    <a:lumMod val="95000"/>
                    <a:lumOff val="5000"/>
                  </a:schemeClr>
                </a:solidFill>
                <a:effectLst/>
                <a:latin typeface="Abadi" panose="020B0604020104020204" pitchFamily="34" charset="0"/>
              </a:rPr>
              <a:t>: Line chart with Year (X-axis) and Average Success Rate (Y-axis).</a:t>
            </a:r>
          </a:p>
          <a:p>
            <a:pPr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Trend Observation</a:t>
            </a:r>
            <a:r>
              <a:rPr lang="en-US" sz="14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Steady increase in success rate from 2013 through 2020.</a:t>
            </a:r>
          </a:p>
          <a:p>
            <a:pPr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Performance Highlight</a:t>
            </a:r>
            <a:r>
              <a:rPr lang="en-US" sz="14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Demonstrates significant improvement in launch reliability over time.</a:t>
            </a:r>
          </a:p>
          <a:p>
            <a:pPr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Strategic Insights</a:t>
            </a:r>
            <a:r>
              <a:rPr lang="en-US" sz="14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The trend underscores the effectiveness of SpaceX's iterative learning and advancements in technology.</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194" name="Picture 2">
            <a:extLst>
              <a:ext uri="{FF2B5EF4-FFF2-40B4-BE49-F238E27FC236}">
                <a16:creationId xmlns:a16="http://schemas.microsoft.com/office/drawing/2014/main" id="{82CB4824-CF4C-3D0A-CB7C-166846386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602" y="1894183"/>
            <a:ext cx="6164337" cy="3368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671"/>
            <a:ext cx="9745589" cy="4351338"/>
          </a:xfrm>
          <a:prstGeom prst="rect">
            <a:avLst/>
          </a:prstGeom>
        </p:spPr>
        <p:txBody>
          <a:bodyPr>
            <a:normAutofit/>
          </a:bodyPr>
          <a:lstStyle/>
          <a:p>
            <a:pPr marL="0" indent="0" algn="ctr">
              <a:lnSpc>
                <a:spcPct val="100000"/>
              </a:lnSpc>
              <a:spcBef>
                <a:spcPts val="1400"/>
              </a:spcBef>
              <a:buNone/>
            </a:pPr>
            <a:r>
              <a:rPr lang="en-US" sz="1400" b="1" dirty="0">
                <a:solidFill>
                  <a:schemeClr val="accent3">
                    <a:lumMod val="25000"/>
                  </a:schemeClr>
                </a:solidFill>
                <a:latin typeface="Abadi" panose="020B0604020104020204" pitchFamily="34" charset="0"/>
              </a:rPr>
              <a:t>IDENTIFYING UNIQUE SPACEX LAUNCH SITES</a:t>
            </a:r>
          </a:p>
          <a:p>
            <a:pPr>
              <a:lnSpc>
                <a:spcPct val="100000"/>
              </a:lnSpc>
              <a:spcBef>
                <a:spcPts val="1400"/>
              </a:spcBef>
            </a:pPr>
            <a:r>
              <a:rPr lang="en-US" sz="1400" b="1" dirty="0">
                <a:solidFill>
                  <a:schemeClr val="accent3">
                    <a:lumMod val="25000"/>
                  </a:schemeClr>
                </a:solidFill>
                <a:latin typeface="Abadi" panose="020B0604020104020204" pitchFamily="34" charset="0"/>
              </a:rPr>
              <a:t>SQL Query: </a:t>
            </a:r>
            <a:r>
              <a:rPr lang="en-US" sz="1400" dirty="0">
                <a:solidFill>
                  <a:schemeClr val="accent3">
                    <a:lumMod val="25000"/>
                  </a:schemeClr>
                </a:solidFill>
                <a:latin typeface="Abadi" panose="020B0604020104020204" pitchFamily="34" charset="0"/>
              </a:rPr>
              <a:t>Utilized SELECT DISTINCT to extract unique launch site names.</a:t>
            </a:r>
          </a:p>
          <a:p>
            <a:pPr>
              <a:lnSpc>
                <a:spcPct val="100000"/>
              </a:lnSpc>
              <a:spcBef>
                <a:spcPts val="1400"/>
              </a:spcBef>
            </a:pPr>
            <a:r>
              <a:rPr lang="en-US" sz="1400" b="1" dirty="0">
                <a:solidFill>
                  <a:schemeClr val="accent3">
                    <a:lumMod val="25000"/>
                  </a:schemeClr>
                </a:solidFill>
                <a:latin typeface="Abadi" panose="020B0604020104020204" pitchFamily="34" charset="0"/>
              </a:rPr>
              <a:t>Purpose: </a:t>
            </a:r>
            <a:r>
              <a:rPr lang="en-US" sz="1400" dirty="0">
                <a:solidFill>
                  <a:schemeClr val="accent3">
                    <a:lumMod val="25000"/>
                  </a:schemeClr>
                </a:solidFill>
                <a:latin typeface="Abadi" panose="020B0604020104020204" pitchFamily="34" charset="0"/>
              </a:rPr>
              <a:t>To identify all different launch locations used by SpaceX.</a:t>
            </a:r>
          </a:p>
          <a:p>
            <a:pPr>
              <a:lnSpc>
                <a:spcPct val="100000"/>
              </a:lnSpc>
              <a:spcBef>
                <a:spcPts val="1400"/>
              </a:spcBef>
            </a:pPr>
            <a:r>
              <a:rPr lang="en-US" sz="1400" b="1" dirty="0">
                <a:solidFill>
                  <a:schemeClr val="accent3">
                    <a:lumMod val="25000"/>
                  </a:schemeClr>
                </a:solidFill>
                <a:latin typeface="Abadi" panose="020B0604020104020204" pitchFamily="34" charset="0"/>
              </a:rPr>
              <a:t>Database Connection</a:t>
            </a:r>
            <a:r>
              <a:rPr lang="en-US" sz="1400" dirty="0">
                <a:solidFill>
                  <a:schemeClr val="accent3">
                    <a:lumMod val="25000"/>
                  </a:schemeClr>
                </a:solidFill>
                <a:latin typeface="Abadi" panose="020B0604020104020204" pitchFamily="34" charset="0"/>
              </a:rPr>
              <a:t>: Connected to SQLite database </a:t>
            </a:r>
            <a:r>
              <a:rPr lang="en-US" sz="1400" dirty="0" err="1">
                <a:solidFill>
                  <a:schemeClr val="accent3">
                    <a:lumMod val="25000"/>
                  </a:schemeClr>
                </a:solidFill>
                <a:latin typeface="Abadi" panose="020B0604020104020204" pitchFamily="34" charset="0"/>
              </a:rPr>
              <a:t>my_data.db</a:t>
            </a:r>
            <a:r>
              <a:rPr lang="en-US" sz="1400" dirty="0">
                <a:solidFill>
                  <a:schemeClr val="accent3">
                    <a:lumMod val="25000"/>
                  </a:schemeClr>
                </a:solidFill>
                <a:latin typeface="Abadi" panose="020B0604020104020204" pitchFamily="34" charset="0"/>
              </a:rPr>
              <a:t>.</a:t>
            </a:r>
          </a:p>
          <a:p>
            <a:pPr>
              <a:lnSpc>
                <a:spcPct val="100000"/>
              </a:lnSpc>
              <a:spcBef>
                <a:spcPts val="1400"/>
              </a:spcBef>
            </a:pPr>
            <a:r>
              <a:rPr lang="en-US" sz="1400" b="1" dirty="0">
                <a:solidFill>
                  <a:schemeClr val="accent3">
                    <a:lumMod val="25000"/>
                  </a:schemeClr>
                </a:solidFill>
                <a:latin typeface="Abadi" panose="020B0604020104020204" pitchFamily="34" charset="0"/>
              </a:rPr>
              <a:t>Query Execution: </a:t>
            </a:r>
            <a:r>
              <a:rPr lang="en-US" sz="1400" dirty="0">
                <a:solidFill>
                  <a:schemeClr val="accent3">
                    <a:lumMod val="25000"/>
                  </a:schemeClr>
                </a:solidFill>
                <a:latin typeface="Abadi" panose="020B0604020104020204" pitchFamily="34" charset="0"/>
              </a:rPr>
              <a:t>Retrieved distinct names from SPACEXTBL.</a:t>
            </a:r>
          </a:p>
          <a:p>
            <a:pPr>
              <a:lnSpc>
                <a:spcPct val="100000"/>
              </a:lnSpc>
              <a:spcBef>
                <a:spcPts val="1400"/>
              </a:spcBef>
            </a:pPr>
            <a:r>
              <a:rPr lang="en-US" sz="1400" b="1" dirty="0">
                <a:solidFill>
                  <a:schemeClr val="accent3">
                    <a:lumMod val="25000"/>
                  </a:schemeClr>
                </a:solidFill>
                <a:latin typeface="Abadi" panose="020B0604020104020204" pitchFamily="34" charset="0"/>
              </a:rPr>
              <a:t>Insight: </a:t>
            </a:r>
            <a:r>
              <a:rPr lang="en-US" sz="1400" dirty="0">
                <a:solidFill>
                  <a:schemeClr val="accent3">
                    <a:lumMod val="25000"/>
                  </a:schemeClr>
                </a:solidFill>
                <a:latin typeface="Abadi" panose="020B0604020104020204" pitchFamily="34" charset="0"/>
              </a:rPr>
              <a:t>The distinct keyword effectively filters out duplicate entries, ensuring each launch site is listed only once.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m 5">
            <a:extLst>
              <a:ext uri="{FF2B5EF4-FFF2-40B4-BE49-F238E27FC236}">
                <a16:creationId xmlns:a16="http://schemas.microsoft.com/office/drawing/2014/main" id="{9151ADC6-0B54-6412-B856-CEE1EEC53E06}"/>
              </a:ext>
            </a:extLst>
          </p:cNvPr>
          <p:cNvPicPr>
            <a:picLocks noChangeAspect="1"/>
          </p:cNvPicPr>
          <p:nvPr/>
        </p:nvPicPr>
        <p:blipFill>
          <a:blip r:embed="rId3"/>
          <a:stretch>
            <a:fillRect/>
          </a:stretch>
        </p:blipFill>
        <p:spPr>
          <a:xfrm>
            <a:off x="2898412" y="4118768"/>
            <a:ext cx="6258798" cy="220058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2592" y="1617885"/>
            <a:ext cx="3338858" cy="4886431"/>
          </a:xfrm>
          <a:prstGeom prst="rect">
            <a:avLst/>
          </a:prstGeom>
        </p:spPr>
        <p:txBody>
          <a:bodyPr>
            <a:normAutofit fontScale="92500"/>
          </a:bodyPr>
          <a:lstStyle/>
          <a:p>
            <a:pPr>
              <a:lnSpc>
                <a:spcPct val="100000"/>
              </a:lnSpc>
              <a:spcBef>
                <a:spcPts val="1400"/>
              </a:spcBef>
            </a:pPr>
            <a:r>
              <a:rPr lang="en-US" sz="1800" b="1" dirty="0">
                <a:solidFill>
                  <a:schemeClr val="accent3">
                    <a:lumMod val="25000"/>
                  </a:schemeClr>
                </a:solidFill>
                <a:latin typeface="Abadi" panose="020B0604020104020204" pitchFamily="34" charset="0"/>
              </a:rPr>
              <a:t>SQL Query: </a:t>
            </a:r>
            <a:r>
              <a:rPr lang="en-US" sz="1800" dirty="0">
                <a:solidFill>
                  <a:schemeClr val="accent3">
                    <a:lumMod val="25000"/>
                  </a:schemeClr>
                </a:solidFill>
                <a:latin typeface="Abadi" panose="020B0604020104020204" pitchFamily="34" charset="0"/>
              </a:rPr>
              <a:t>Implemented a query with a LIKE clause to find records starting with 'CCA'.</a:t>
            </a:r>
          </a:p>
          <a:p>
            <a:pPr>
              <a:lnSpc>
                <a:spcPct val="100000"/>
              </a:lnSpc>
              <a:spcBef>
                <a:spcPts val="1400"/>
              </a:spcBef>
            </a:pPr>
            <a:r>
              <a:rPr lang="en-US" sz="1800" b="1" dirty="0">
                <a:solidFill>
                  <a:schemeClr val="accent3">
                    <a:lumMod val="25000"/>
                  </a:schemeClr>
                </a:solidFill>
                <a:latin typeface="Abadi" panose="020B0604020104020204" pitchFamily="34" charset="0"/>
              </a:rPr>
              <a:t>Data Retrieval: </a:t>
            </a:r>
            <a:r>
              <a:rPr lang="en-US" sz="1800" dirty="0">
                <a:solidFill>
                  <a:schemeClr val="accent3">
                    <a:lumMod val="25000"/>
                  </a:schemeClr>
                </a:solidFill>
                <a:latin typeface="Abadi" panose="020B0604020104020204" pitchFamily="34" charset="0"/>
              </a:rPr>
              <a:t>Fetched 5 records from the database where launch site names start with 'CCA'.</a:t>
            </a:r>
          </a:p>
          <a:p>
            <a:pPr>
              <a:lnSpc>
                <a:spcPct val="100000"/>
              </a:lnSpc>
              <a:spcBef>
                <a:spcPts val="1400"/>
              </a:spcBef>
            </a:pPr>
            <a:r>
              <a:rPr lang="en-US" sz="1800" b="1" dirty="0">
                <a:solidFill>
                  <a:schemeClr val="accent3">
                    <a:lumMod val="25000"/>
                  </a:schemeClr>
                </a:solidFill>
                <a:latin typeface="Abadi" panose="020B0604020104020204" pitchFamily="34" charset="0"/>
              </a:rPr>
              <a:t>Purpose: </a:t>
            </a:r>
            <a:r>
              <a:rPr lang="en-US" sz="1800" dirty="0">
                <a:solidFill>
                  <a:schemeClr val="accent3">
                    <a:lumMod val="25000"/>
                  </a:schemeClr>
                </a:solidFill>
                <a:latin typeface="Abadi" panose="020B0604020104020204" pitchFamily="34" charset="0"/>
              </a:rPr>
              <a:t>To isolate and analyze launches from CCAFS sites.</a:t>
            </a:r>
          </a:p>
          <a:p>
            <a:pPr>
              <a:lnSpc>
                <a:spcPct val="100000"/>
              </a:lnSpc>
              <a:spcBef>
                <a:spcPts val="1400"/>
              </a:spcBef>
            </a:pPr>
            <a:r>
              <a:rPr lang="en-US" sz="1800" b="1" dirty="0">
                <a:solidFill>
                  <a:schemeClr val="accent3">
                    <a:lumMod val="25000"/>
                  </a:schemeClr>
                </a:solidFill>
                <a:latin typeface="Abadi" panose="020B0604020104020204" pitchFamily="34" charset="0"/>
              </a:rPr>
              <a:t>Query Result:</a:t>
            </a:r>
          </a:p>
          <a:p>
            <a:pPr lvl="1">
              <a:lnSpc>
                <a:spcPct val="100000"/>
              </a:lnSpc>
              <a:spcBef>
                <a:spcPts val="1400"/>
              </a:spcBef>
            </a:pPr>
            <a:r>
              <a:rPr lang="en-US" sz="1400" dirty="0">
                <a:solidFill>
                  <a:schemeClr val="accent3">
                    <a:lumMod val="25000"/>
                  </a:schemeClr>
                </a:solidFill>
                <a:latin typeface="Abadi" panose="020B0604020104020204" pitchFamily="34" charset="0"/>
              </a:rPr>
              <a:t>Displayed a snippet of launch records including Date, Payload, and Outcome.</a:t>
            </a:r>
          </a:p>
          <a:p>
            <a:pPr lvl="1">
              <a:lnSpc>
                <a:spcPct val="100000"/>
              </a:lnSpc>
              <a:spcBef>
                <a:spcPts val="1400"/>
              </a:spcBef>
            </a:pPr>
            <a:r>
              <a:rPr lang="en-US" sz="1400" dirty="0">
                <a:solidFill>
                  <a:schemeClr val="accent3">
                    <a:lumMod val="25000"/>
                  </a:schemeClr>
                </a:solidFill>
                <a:latin typeface="Abadi" panose="020B0604020104020204" pitchFamily="34" charset="0"/>
              </a:rPr>
              <a:t>Confirms all selected records are from the CCAFS LC-40 launch site.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m 5">
            <a:extLst>
              <a:ext uri="{FF2B5EF4-FFF2-40B4-BE49-F238E27FC236}">
                <a16:creationId xmlns:a16="http://schemas.microsoft.com/office/drawing/2014/main" id="{02449870-0533-E913-E12C-8CF402333CE4}"/>
              </a:ext>
            </a:extLst>
          </p:cNvPr>
          <p:cNvPicPr>
            <a:picLocks noChangeAspect="1"/>
          </p:cNvPicPr>
          <p:nvPr/>
        </p:nvPicPr>
        <p:blipFill>
          <a:blip r:embed="rId3"/>
          <a:stretch>
            <a:fillRect/>
          </a:stretch>
        </p:blipFill>
        <p:spPr>
          <a:xfrm>
            <a:off x="4108868" y="1621845"/>
            <a:ext cx="7735380" cy="415348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38941"/>
            <a:ext cx="9745589" cy="2200582"/>
          </a:xfrm>
          <a:prstGeom prst="rect">
            <a:avLst/>
          </a:prstGeom>
        </p:spPr>
        <p:txBody>
          <a:bodyPr>
            <a:normAutofit/>
          </a:bodyPr>
          <a:lstStyle/>
          <a:p>
            <a:pPr>
              <a:lnSpc>
                <a:spcPct val="100000"/>
              </a:lnSpc>
              <a:spcBef>
                <a:spcPts val="1400"/>
              </a:spcBef>
            </a:pPr>
            <a:r>
              <a:rPr lang="en-US" sz="1400" b="1" dirty="0">
                <a:solidFill>
                  <a:schemeClr val="accent3">
                    <a:lumMod val="25000"/>
                  </a:schemeClr>
                </a:solidFill>
                <a:latin typeface="Abadi" panose="020B0604020104020204" pitchFamily="34" charset="0"/>
              </a:rPr>
              <a:t>Objective: </a:t>
            </a:r>
            <a:r>
              <a:rPr lang="en-US" sz="1400" dirty="0">
                <a:solidFill>
                  <a:schemeClr val="accent3">
                    <a:lumMod val="25000"/>
                  </a:schemeClr>
                </a:solidFill>
                <a:latin typeface="Abadi" panose="020B0604020104020204" pitchFamily="34" charset="0"/>
              </a:rPr>
              <a:t>Calculate the cumulative payload mass for NASA's Commercial Resupply Services.</a:t>
            </a:r>
          </a:p>
          <a:p>
            <a:pPr>
              <a:lnSpc>
                <a:spcPct val="100000"/>
              </a:lnSpc>
              <a:spcBef>
                <a:spcPts val="1400"/>
              </a:spcBef>
            </a:pPr>
            <a:r>
              <a:rPr lang="en-US" sz="1400" b="1" dirty="0">
                <a:solidFill>
                  <a:schemeClr val="accent3">
                    <a:lumMod val="25000"/>
                  </a:schemeClr>
                </a:solidFill>
                <a:latin typeface="Abadi" panose="020B0604020104020204" pitchFamily="34" charset="0"/>
              </a:rPr>
              <a:t>SQL Query: </a:t>
            </a:r>
            <a:r>
              <a:rPr lang="en-US" sz="1400" dirty="0">
                <a:solidFill>
                  <a:schemeClr val="accent3">
                    <a:lumMod val="25000"/>
                  </a:schemeClr>
                </a:solidFill>
                <a:latin typeface="Abadi" panose="020B0604020104020204" pitchFamily="34" charset="0"/>
              </a:rPr>
              <a:t>Executed an aggregate SUM function on the </a:t>
            </a:r>
            <a:r>
              <a:rPr lang="en-US" sz="1400" dirty="0" err="1">
                <a:solidFill>
                  <a:schemeClr val="accent3">
                    <a:lumMod val="25000"/>
                  </a:schemeClr>
                </a:solidFill>
                <a:latin typeface="Abadi" panose="020B0604020104020204" pitchFamily="34" charset="0"/>
              </a:rPr>
              <a:t>Payload_Mass_kg</a:t>
            </a:r>
            <a:r>
              <a:rPr lang="en-US" sz="1400" dirty="0">
                <a:solidFill>
                  <a:schemeClr val="accent3">
                    <a:lumMod val="25000"/>
                  </a:schemeClr>
                </a:solidFill>
                <a:latin typeface="Abadi" panose="020B0604020104020204" pitchFamily="34" charset="0"/>
              </a:rPr>
              <a:t> column.</a:t>
            </a:r>
          </a:p>
          <a:p>
            <a:pPr>
              <a:lnSpc>
                <a:spcPct val="100000"/>
              </a:lnSpc>
              <a:spcBef>
                <a:spcPts val="1400"/>
              </a:spcBef>
            </a:pPr>
            <a:r>
              <a:rPr lang="en-US" sz="1400" b="1" dirty="0">
                <a:solidFill>
                  <a:schemeClr val="accent3">
                    <a:lumMod val="25000"/>
                  </a:schemeClr>
                </a:solidFill>
                <a:latin typeface="Abadi" panose="020B0604020104020204" pitchFamily="34" charset="0"/>
              </a:rPr>
              <a:t>Criteria: </a:t>
            </a:r>
            <a:r>
              <a:rPr lang="en-US" sz="1400" dirty="0">
                <a:solidFill>
                  <a:schemeClr val="accent3">
                    <a:lumMod val="25000"/>
                  </a:schemeClr>
                </a:solidFill>
                <a:latin typeface="Abadi" panose="020B0604020104020204" pitchFamily="34" charset="0"/>
              </a:rPr>
              <a:t>Focused on missions where the customer is 'NASA (CRS)'.</a:t>
            </a:r>
          </a:p>
          <a:p>
            <a:pPr>
              <a:lnSpc>
                <a:spcPct val="100000"/>
              </a:lnSpc>
              <a:spcBef>
                <a:spcPts val="1400"/>
              </a:spcBef>
            </a:pPr>
            <a:r>
              <a:rPr lang="en-US" sz="1400" b="1" dirty="0">
                <a:solidFill>
                  <a:schemeClr val="accent3">
                    <a:lumMod val="25000"/>
                  </a:schemeClr>
                </a:solidFill>
                <a:latin typeface="Abadi" panose="020B0604020104020204" pitchFamily="34" charset="0"/>
              </a:rPr>
              <a:t>Result: </a:t>
            </a:r>
            <a:r>
              <a:rPr lang="en-US" sz="1400" dirty="0">
                <a:solidFill>
                  <a:schemeClr val="accent3">
                    <a:lumMod val="25000"/>
                  </a:schemeClr>
                </a:solidFill>
                <a:latin typeface="Abadi" panose="020B0604020104020204" pitchFamily="34" charset="0"/>
              </a:rPr>
              <a:t>The total payload mass delivered by SpaceX for NASA (CRS) is 45,596 kg.</a:t>
            </a:r>
          </a:p>
          <a:p>
            <a:pPr>
              <a:lnSpc>
                <a:spcPct val="100000"/>
              </a:lnSpc>
              <a:spcBef>
                <a:spcPts val="1400"/>
              </a:spcBef>
            </a:pPr>
            <a:r>
              <a:rPr lang="en-US" sz="1400" b="1" dirty="0">
                <a:solidFill>
                  <a:schemeClr val="accent3">
                    <a:lumMod val="25000"/>
                  </a:schemeClr>
                </a:solidFill>
                <a:latin typeface="Abadi" panose="020B0604020104020204" pitchFamily="34" charset="0"/>
              </a:rPr>
              <a:t>Significance: </a:t>
            </a:r>
            <a:r>
              <a:rPr lang="en-US" sz="1400" dirty="0">
                <a:solidFill>
                  <a:schemeClr val="accent3">
                    <a:lumMod val="25000"/>
                  </a:schemeClr>
                </a:solidFill>
                <a:latin typeface="Abadi" panose="020B0604020104020204" pitchFamily="34" charset="0"/>
              </a:rPr>
              <a:t>Highlights the substantial contribution of SpaceX to NASA's resupply missions.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m 5">
            <a:extLst>
              <a:ext uri="{FF2B5EF4-FFF2-40B4-BE49-F238E27FC236}">
                <a16:creationId xmlns:a16="http://schemas.microsoft.com/office/drawing/2014/main" id="{07AE8FA8-EAFD-93D5-972C-C91C11BE6D1E}"/>
              </a:ext>
            </a:extLst>
          </p:cNvPr>
          <p:cNvPicPr>
            <a:picLocks noChangeAspect="1"/>
          </p:cNvPicPr>
          <p:nvPr/>
        </p:nvPicPr>
        <p:blipFill>
          <a:blip r:embed="rId3"/>
          <a:stretch>
            <a:fillRect/>
          </a:stretch>
        </p:blipFill>
        <p:spPr>
          <a:xfrm>
            <a:off x="1741772" y="4118768"/>
            <a:ext cx="7802064" cy="220058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937170"/>
            <a:ext cx="11065431" cy="4351338"/>
          </a:xfrm>
          <a:prstGeom prst="rect">
            <a:avLst/>
          </a:prstGeom>
        </p:spPr>
        <p:txBody>
          <a:bodyPr>
            <a:normAutofit/>
          </a:bodyPr>
          <a:lstStyle/>
          <a:p>
            <a:pPr>
              <a:lnSpc>
                <a:spcPct val="100000"/>
              </a:lnSpc>
              <a:spcBef>
                <a:spcPts val="1400"/>
              </a:spcBef>
            </a:pPr>
            <a:r>
              <a:rPr lang="en-US" sz="1400" b="1" dirty="0">
                <a:solidFill>
                  <a:schemeClr val="accent3">
                    <a:lumMod val="25000"/>
                  </a:schemeClr>
                </a:solidFill>
                <a:latin typeface="Abadi" panose="020B0604020104020204" pitchFamily="34" charset="0"/>
              </a:rPr>
              <a:t>Objective: </a:t>
            </a:r>
            <a:r>
              <a:rPr lang="en-US" sz="1400" dirty="0">
                <a:solidFill>
                  <a:schemeClr val="accent3">
                    <a:lumMod val="25000"/>
                  </a:schemeClr>
                </a:solidFill>
                <a:latin typeface="Abadi" panose="020B0604020104020204" pitchFamily="34" charset="0"/>
              </a:rPr>
              <a:t>Determine the average payload mass delivered by the F9 v1.1 booster.</a:t>
            </a:r>
          </a:p>
          <a:p>
            <a:pPr>
              <a:lnSpc>
                <a:spcPct val="100000"/>
              </a:lnSpc>
              <a:spcBef>
                <a:spcPts val="1400"/>
              </a:spcBef>
            </a:pPr>
            <a:r>
              <a:rPr lang="en-US" sz="1400" b="1" dirty="0">
                <a:solidFill>
                  <a:schemeClr val="accent3">
                    <a:lumMod val="25000"/>
                  </a:schemeClr>
                </a:solidFill>
                <a:latin typeface="Abadi" panose="020B0604020104020204" pitchFamily="34" charset="0"/>
              </a:rPr>
              <a:t>SQL Query: </a:t>
            </a:r>
            <a:r>
              <a:rPr lang="en-US" sz="1400" dirty="0">
                <a:solidFill>
                  <a:schemeClr val="accent3">
                    <a:lumMod val="25000"/>
                  </a:schemeClr>
                </a:solidFill>
                <a:latin typeface="Abadi" panose="020B0604020104020204" pitchFamily="34" charset="0"/>
              </a:rPr>
              <a:t>Used the AVG function to calculate the mean payload mass.</a:t>
            </a:r>
          </a:p>
          <a:p>
            <a:pPr>
              <a:lnSpc>
                <a:spcPct val="100000"/>
              </a:lnSpc>
              <a:spcBef>
                <a:spcPts val="1400"/>
              </a:spcBef>
            </a:pPr>
            <a:r>
              <a:rPr lang="en-US" sz="1400" b="1" dirty="0">
                <a:solidFill>
                  <a:schemeClr val="accent3">
                    <a:lumMod val="25000"/>
                  </a:schemeClr>
                </a:solidFill>
                <a:latin typeface="Abadi" panose="020B0604020104020204" pitchFamily="34" charset="0"/>
              </a:rPr>
              <a:t>Filter Applied: </a:t>
            </a:r>
            <a:r>
              <a:rPr lang="en-US" sz="1400" dirty="0">
                <a:solidFill>
                  <a:schemeClr val="accent3">
                    <a:lumMod val="25000"/>
                  </a:schemeClr>
                </a:solidFill>
                <a:latin typeface="Abadi" panose="020B0604020104020204" pitchFamily="34" charset="0"/>
              </a:rPr>
              <a:t>Specific to missions with booster version 'F9 v1.1'.</a:t>
            </a:r>
          </a:p>
          <a:p>
            <a:pPr>
              <a:lnSpc>
                <a:spcPct val="100000"/>
              </a:lnSpc>
              <a:spcBef>
                <a:spcPts val="1400"/>
              </a:spcBef>
            </a:pPr>
            <a:r>
              <a:rPr lang="en-US" sz="1400" b="1" dirty="0">
                <a:solidFill>
                  <a:schemeClr val="accent3">
                    <a:lumMod val="25000"/>
                  </a:schemeClr>
                </a:solidFill>
                <a:latin typeface="Abadi" panose="020B0604020104020204" pitchFamily="34" charset="0"/>
              </a:rPr>
              <a:t>Result: </a:t>
            </a:r>
            <a:r>
              <a:rPr lang="en-US" sz="1400" dirty="0">
                <a:solidFill>
                  <a:schemeClr val="accent3">
                    <a:lumMod val="25000"/>
                  </a:schemeClr>
                </a:solidFill>
                <a:latin typeface="Abadi" panose="020B0604020104020204" pitchFamily="34" charset="0"/>
              </a:rPr>
              <a:t>The F9 v1.1 booster's average payload mass is 2,928.4 kg.</a:t>
            </a:r>
          </a:p>
          <a:p>
            <a:pPr>
              <a:lnSpc>
                <a:spcPct val="100000"/>
              </a:lnSpc>
              <a:spcBef>
                <a:spcPts val="1400"/>
              </a:spcBef>
            </a:pPr>
            <a:r>
              <a:rPr lang="en-US" sz="1400" b="1" dirty="0">
                <a:solidFill>
                  <a:schemeClr val="accent3">
                    <a:lumMod val="25000"/>
                  </a:schemeClr>
                </a:solidFill>
                <a:latin typeface="Abadi" panose="020B0604020104020204" pitchFamily="34" charset="0"/>
              </a:rPr>
              <a:t>Significance: </a:t>
            </a:r>
            <a:r>
              <a:rPr lang="en-US" sz="1400" dirty="0">
                <a:solidFill>
                  <a:schemeClr val="accent3">
                    <a:lumMod val="25000"/>
                  </a:schemeClr>
                </a:solidFill>
                <a:latin typeface="Abadi" panose="020B0604020104020204" pitchFamily="34" charset="0"/>
              </a:rPr>
              <a:t>Reflects the payload capacity and performance of the F9 v1.1 model.</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Imagem 7">
            <a:extLst>
              <a:ext uri="{FF2B5EF4-FFF2-40B4-BE49-F238E27FC236}">
                <a16:creationId xmlns:a16="http://schemas.microsoft.com/office/drawing/2014/main" id="{401FAB96-D019-5FEF-75C9-5CA290876A5F}"/>
              </a:ext>
            </a:extLst>
          </p:cNvPr>
          <p:cNvPicPr>
            <a:picLocks noChangeAspect="1"/>
          </p:cNvPicPr>
          <p:nvPr/>
        </p:nvPicPr>
        <p:blipFill>
          <a:blip r:embed="rId3"/>
          <a:stretch>
            <a:fillRect/>
          </a:stretch>
        </p:blipFill>
        <p:spPr>
          <a:xfrm>
            <a:off x="1676401" y="1590418"/>
            <a:ext cx="7544853" cy="183858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0780" y="3853116"/>
            <a:ext cx="9745589" cy="4351338"/>
          </a:xfrm>
          <a:prstGeom prst="rect">
            <a:avLst/>
          </a:prstGeom>
        </p:spPr>
        <p:txBody>
          <a:bodyPr lIns="91440" tIns="45720" rIns="91440" bIns="45720" anchor="t">
            <a:normAutofit/>
          </a:bodyPr>
          <a:lstStyle/>
          <a:p>
            <a:pPr marL="0" indent="0" algn="ctr">
              <a:lnSpc>
                <a:spcPct val="100000"/>
              </a:lnSpc>
              <a:spcBef>
                <a:spcPts val="1400"/>
              </a:spcBef>
              <a:buNone/>
            </a:pPr>
            <a:r>
              <a:rPr lang="en-US" sz="1800" b="1" dirty="0">
                <a:solidFill>
                  <a:schemeClr val="accent3">
                    <a:lumMod val="25000"/>
                  </a:schemeClr>
                </a:solidFill>
                <a:latin typeface="Abadi"/>
              </a:rPr>
              <a:t>FIRST SUCCESSFUL GROUND PAD LANDING</a:t>
            </a:r>
          </a:p>
          <a:p>
            <a:pPr>
              <a:lnSpc>
                <a:spcPct val="100000"/>
              </a:lnSpc>
              <a:spcBef>
                <a:spcPts val="1400"/>
              </a:spcBef>
            </a:pPr>
            <a:r>
              <a:rPr lang="en-US" sz="1400" b="1" dirty="0">
                <a:solidFill>
                  <a:schemeClr val="accent3">
                    <a:lumMod val="25000"/>
                  </a:schemeClr>
                </a:solidFill>
                <a:latin typeface="Abadi"/>
              </a:rPr>
              <a:t>Goal: </a:t>
            </a:r>
            <a:r>
              <a:rPr lang="en-US" sz="1400" dirty="0">
                <a:solidFill>
                  <a:schemeClr val="accent3">
                    <a:lumMod val="25000"/>
                  </a:schemeClr>
                </a:solidFill>
                <a:latin typeface="Abadi"/>
              </a:rPr>
              <a:t>Identify the date of the inaugural successful landing on a ground pad.</a:t>
            </a:r>
          </a:p>
          <a:p>
            <a:pPr>
              <a:lnSpc>
                <a:spcPct val="100000"/>
              </a:lnSpc>
              <a:spcBef>
                <a:spcPts val="1400"/>
              </a:spcBef>
            </a:pPr>
            <a:r>
              <a:rPr lang="en-US" sz="1400" b="1" dirty="0">
                <a:solidFill>
                  <a:schemeClr val="accent3">
                    <a:lumMod val="25000"/>
                  </a:schemeClr>
                </a:solidFill>
                <a:latin typeface="Abadi"/>
              </a:rPr>
              <a:t>SQL Query: </a:t>
            </a:r>
            <a:r>
              <a:rPr lang="en-US" sz="1400" dirty="0">
                <a:solidFill>
                  <a:schemeClr val="accent3">
                    <a:lumMod val="25000"/>
                  </a:schemeClr>
                </a:solidFill>
                <a:latin typeface="Abadi"/>
              </a:rPr>
              <a:t>Employed the MIN function to find the earliest date of success.</a:t>
            </a:r>
          </a:p>
          <a:p>
            <a:pPr>
              <a:lnSpc>
                <a:spcPct val="100000"/>
              </a:lnSpc>
              <a:spcBef>
                <a:spcPts val="1400"/>
              </a:spcBef>
            </a:pPr>
            <a:r>
              <a:rPr lang="en-US" sz="1400" b="1" dirty="0">
                <a:solidFill>
                  <a:schemeClr val="accent3">
                    <a:lumMod val="25000"/>
                  </a:schemeClr>
                </a:solidFill>
                <a:latin typeface="Abadi"/>
              </a:rPr>
              <a:t>Criteria: </a:t>
            </a:r>
            <a:r>
              <a:rPr lang="en-US" sz="1400" dirty="0">
                <a:solidFill>
                  <a:schemeClr val="accent3">
                    <a:lumMod val="25000"/>
                  </a:schemeClr>
                </a:solidFill>
                <a:latin typeface="Abadi"/>
              </a:rPr>
              <a:t>Filtered for landings with the outcome 'Success (ground pad)'.</a:t>
            </a:r>
          </a:p>
          <a:p>
            <a:pPr>
              <a:lnSpc>
                <a:spcPct val="100000"/>
              </a:lnSpc>
              <a:spcBef>
                <a:spcPts val="1400"/>
              </a:spcBef>
            </a:pPr>
            <a:r>
              <a:rPr lang="en-US" sz="1400" b="1" dirty="0">
                <a:solidFill>
                  <a:schemeClr val="accent3">
                    <a:lumMod val="25000"/>
                  </a:schemeClr>
                </a:solidFill>
                <a:latin typeface="Abadi"/>
              </a:rPr>
              <a:t>Discovery: </a:t>
            </a:r>
            <a:r>
              <a:rPr lang="en-US" sz="1400" dirty="0">
                <a:solidFill>
                  <a:schemeClr val="accent3">
                    <a:lumMod val="25000"/>
                  </a:schemeClr>
                </a:solidFill>
                <a:latin typeface="Abadi"/>
              </a:rPr>
              <a:t>The first successful ground pad landing occurred on December 22, 2015.</a:t>
            </a:r>
          </a:p>
          <a:p>
            <a:pPr>
              <a:lnSpc>
                <a:spcPct val="100000"/>
              </a:lnSpc>
              <a:spcBef>
                <a:spcPts val="1400"/>
              </a:spcBef>
            </a:pPr>
            <a:r>
              <a:rPr lang="en-US" sz="1400" b="1" dirty="0">
                <a:solidFill>
                  <a:schemeClr val="accent3">
                    <a:lumMod val="25000"/>
                  </a:schemeClr>
                </a:solidFill>
                <a:latin typeface="Abadi"/>
              </a:rPr>
              <a:t>Historical Milestone: </a:t>
            </a:r>
            <a:r>
              <a:rPr lang="en-US" sz="1400" dirty="0">
                <a:solidFill>
                  <a:schemeClr val="accent3">
                    <a:lumMod val="25000"/>
                  </a:schemeClr>
                </a:solidFill>
                <a:latin typeface="Abadi"/>
              </a:rPr>
              <a:t>Marks a significant achievement in SpaceX's reusable launch system development.</a:t>
            </a: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m 5">
            <a:extLst>
              <a:ext uri="{FF2B5EF4-FFF2-40B4-BE49-F238E27FC236}">
                <a16:creationId xmlns:a16="http://schemas.microsoft.com/office/drawing/2014/main" id="{FB3022D6-10D9-B2FA-71BC-41DF3676BCD4}"/>
              </a:ext>
            </a:extLst>
          </p:cNvPr>
          <p:cNvPicPr>
            <a:picLocks noChangeAspect="1"/>
          </p:cNvPicPr>
          <p:nvPr/>
        </p:nvPicPr>
        <p:blipFill>
          <a:blip r:embed="rId3"/>
          <a:stretch>
            <a:fillRect/>
          </a:stretch>
        </p:blipFill>
        <p:spPr>
          <a:xfrm>
            <a:off x="1594115" y="1441564"/>
            <a:ext cx="8097380" cy="205768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4377" y="1385901"/>
            <a:ext cx="9745589" cy="4351338"/>
          </a:xfrm>
          <a:prstGeom prst="rect">
            <a:avLst/>
          </a:prstGeom>
        </p:spPr>
        <p:txBody>
          <a:bodyPr lIns="91440" tIns="45720" rIns="91440" bIns="45720" anchor="t">
            <a:normAutofit/>
          </a:bodyPr>
          <a:lstStyle/>
          <a:p>
            <a:pPr marL="0" indent="0" algn="ctr">
              <a:lnSpc>
                <a:spcPct val="100000"/>
              </a:lnSpc>
              <a:spcBef>
                <a:spcPts val="1400"/>
              </a:spcBef>
              <a:buNone/>
            </a:pPr>
            <a:r>
              <a:rPr lang="en-US" sz="1400" b="1" dirty="0">
                <a:solidFill>
                  <a:schemeClr val="accent3">
                    <a:lumMod val="25000"/>
                  </a:schemeClr>
                </a:solidFill>
                <a:latin typeface="Abadi"/>
              </a:rPr>
              <a:t>BOOSTERS WITH SUCCESSFUL DRONE SHIP LANDINGS AND SPECIFIC PAYLOAD MASS</a:t>
            </a:r>
          </a:p>
          <a:p>
            <a:pPr>
              <a:lnSpc>
                <a:spcPct val="100000"/>
              </a:lnSpc>
              <a:spcBef>
                <a:spcPts val="1400"/>
              </a:spcBef>
            </a:pPr>
            <a:r>
              <a:rPr lang="en-US" sz="1400" b="1" dirty="0">
                <a:solidFill>
                  <a:schemeClr val="accent3">
                    <a:lumMod val="25000"/>
                  </a:schemeClr>
                </a:solidFill>
                <a:latin typeface="Abadi"/>
              </a:rPr>
              <a:t>Criteria: </a:t>
            </a:r>
            <a:r>
              <a:rPr lang="en-US" sz="1400" dirty="0">
                <a:solidFill>
                  <a:schemeClr val="accent3">
                    <a:lumMod val="25000"/>
                  </a:schemeClr>
                </a:solidFill>
                <a:latin typeface="Abadi"/>
              </a:rPr>
              <a:t>Selected boosters that landed on a drone ship with payloads between 4000 and 6000 kg.</a:t>
            </a:r>
          </a:p>
          <a:p>
            <a:pPr>
              <a:lnSpc>
                <a:spcPct val="100000"/>
              </a:lnSpc>
              <a:spcBef>
                <a:spcPts val="1400"/>
              </a:spcBef>
            </a:pPr>
            <a:r>
              <a:rPr lang="en-US" sz="1400" b="1" dirty="0">
                <a:solidFill>
                  <a:schemeClr val="accent3">
                    <a:lumMod val="25000"/>
                  </a:schemeClr>
                </a:solidFill>
                <a:latin typeface="Abadi"/>
              </a:rPr>
              <a:t>SQL Query:</a:t>
            </a:r>
          </a:p>
          <a:p>
            <a:pPr lvl="1">
              <a:lnSpc>
                <a:spcPct val="100000"/>
              </a:lnSpc>
              <a:spcBef>
                <a:spcPts val="1400"/>
              </a:spcBef>
            </a:pPr>
            <a:r>
              <a:rPr lang="en-US" sz="1400" dirty="0">
                <a:solidFill>
                  <a:schemeClr val="accent3">
                    <a:lumMod val="25000"/>
                  </a:schemeClr>
                </a:solidFill>
                <a:latin typeface="Abadi"/>
              </a:rPr>
              <a:t>Applied a WHERE clause to filter for successful drone ship landings.</a:t>
            </a:r>
          </a:p>
          <a:p>
            <a:pPr lvl="1">
              <a:lnSpc>
                <a:spcPct val="100000"/>
              </a:lnSpc>
              <a:spcBef>
                <a:spcPts val="1400"/>
              </a:spcBef>
            </a:pPr>
            <a:r>
              <a:rPr lang="en-US" sz="1400" dirty="0">
                <a:solidFill>
                  <a:schemeClr val="accent3">
                    <a:lumMod val="25000"/>
                  </a:schemeClr>
                </a:solidFill>
                <a:latin typeface="Abadi"/>
              </a:rPr>
              <a:t>Used AND to specify the payload mass range criteria.</a:t>
            </a:r>
          </a:p>
          <a:p>
            <a:pPr>
              <a:lnSpc>
                <a:spcPct val="100000"/>
              </a:lnSpc>
              <a:spcBef>
                <a:spcPts val="1400"/>
              </a:spcBef>
            </a:pPr>
            <a:r>
              <a:rPr lang="en-US" sz="1400" b="1" dirty="0">
                <a:solidFill>
                  <a:schemeClr val="accent3">
                    <a:lumMod val="25000"/>
                  </a:schemeClr>
                </a:solidFill>
                <a:latin typeface="Abadi"/>
              </a:rPr>
              <a:t>Query Result: </a:t>
            </a:r>
            <a:r>
              <a:rPr lang="en-US" sz="1400" dirty="0">
                <a:solidFill>
                  <a:schemeClr val="accent3">
                    <a:lumMod val="25000"/>
                  </a:schemeClr>
                </a:solidFill>
                <a:latin typeface="Abadi"/>
              </a:rPr>
              <a:t>Identified boosters including F9 FT B1022, F9 FT B1026, and F9 FT B1021.2.</a:t>
            </a:r>
          </a:p>
          <a:p>
            <a:pPr>
              <a:lnSpc>
                <a:spcPct val="100000"/>
              </a:lnSpc>
              <a:spcBef>
                <a:spcPts val="1400"/>
              </a:spcBef>
            </a:pPr>
            <a:r>
              <a:rPr lang="en-US" sz="1400" b="1" dirty="0">
                <a:solidFill>
                  <a:schemeClr val="accent3">
                    <a:lumMod val="25000"/>
                  </a:schemeClr>
                </a:solidFill>
                <a:latin typeface="Abadi"/>
              </a:rPr>
              <a:t>Implications: </a:t>
            </a:r>
            <a:r>
              <a:rPr lang="en-US" sz="1400" dirty="0">
                <a:solidFill>
                  <a:schemeClr val="accent3">
                    <a:lumMod val="25000"/>
                  </a:schemeClr>
                </a:solidFill>
                <a:latin typeface="Abadi"/>
              </a:rPr>
              <a:t>Indicates the capability of these boosters to deliver significant payloads while achieving landing success.</a:t>
            </a:r>
            <a:endParaRPr lang="en-US" sz="14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m 2">
            <a:extLst>
              <a:ext uri="{FF2B5EF4-FFF2-40B4-BE49-F238E27FC236}">
                <a16:creationId xmlns:a16="http://schemas.microsoft.com/office/drawing/2014/main" id="{011569A7-F8D6-C6AF-D3D3-8BE22C17142F}"/>
              </a:ext>
            </a:extLst>
          </p:cNvPr>
          <p:cNvPicPr>
            <a:picLocks noChangeAspect="1"/>
          </p:cNvPicPr>
          <p:nvPr/>
        </p:nvPicPr>
        <p:blipFill>
          <a:blip r:embed="rId3"/>
          <a:stretch>
            <a:fillRect/>
          </a:stretch>
        </p:blipFill>
        <p:spPr>
          <a:xfrm>
            <a:off x="770011" y="4318448"/>
            <a:ext cx="9716856" cy="217200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1493110"/>
            <a:ext cx="9745589" cy="4351338"/>
          </a:xfrm>
          <a:prstGeom prst="rect">
            <a:avLst/>
          </a:prstGeom>
        </p:spPr>
        <p:txBody>
          <a:bodyPr>
            <a:normAutofit/>
          </a:bodyPr>
          <a:lstStyle/>
          <a:p>
            <a:pPr marL="0" indent="0" algn="ctr">
              <a:lnSpc>
                <a:spcPct val="100000"/>
              </a:lnSpc>
              <a:spcBef>
                <a:spcPts val="1400"/>
              </a:spcBef>
              <a:buNone/>
            </a:pPr>
            <a:r>
              <a:rPr lang="en-US" sz="1800" b="1" dirty="0">
                <a:solidFill>
                  <a:schemeClr val="accent3">
                    <a:lumMod val="25000"/>
                  </a:schemeClr>
                </a:solidFill>
                <a:latin typeface="Abadi" panose="020B0604020104020204" pitchFamily="34" charset="0"/>
              </a:rPr>
              <a:t>MISSION OUTCOMES: SUCCESS VS. FAILURE</a:t>
            </a:r>
          </a:p>
          <a:p>
            <a:pPr>
              <a:lnSpc>
                <a:spcPct val="100000"/>
              </a:lnSpc>
              <a:spcBef>
                <a:spcPts val="1400"/>
              </a:spcBef>
            </a:pPr>
            <a:r>
              <a:rPr lang="en-US" sz="1400" b="1" dirty="0">
                <a:solidFill>
                  <a:schemeClr val="accent3">
                    <a:lumMod val="25000"/>
                  </a:schemeClr>
                </a:solidFill>
                <a:latin typeface="Abadi" panose="020B0604020104020204" pitchFamily="34" charset="0"/>
              </a:rPr>
              <a:t>Objective: </a:t>
            </a:r>
            <a:r>
              <a:rPr lang="en-US" sz="1400" dirty="0">
                <a:solidFill>
                  <a:schemeClr val="accent3">
                    <a:lumMod val="25000"/>
                  </a:schemeClr>
                </a:solidFill>
                <a:latin typeface="Abadi" panose="020B0604020104020204" pitchFamily="34" charset="0"/>
              </a:rPr>
              <a:t>Calculate the count of mission outcomes, distinguishing between successes and failures.</a:t>
            </a:r>
          </a:p>
          <a:p>
            <a:pPr>
              <a:lnSpc>
                <a:spcPct val="100000"/>
              </a:lnSpc>
              <a:spcBef>
                <a:spcPts val="1400"/>
              </a:spcBef>
            </a:pPr>
            <a:r>
              <a:rPr lang="en-US" sz="1400" b="1" dirty="0">
                <a:solidFill>
                  <a:schemeClr val="accent3">
                    <a:lumMod val="25000"/>
                  </a:schemeClr>
                </a:solidFill>
                <a:latin typeface="Abadi" panose="020B0604020104020204" pitchFamily="34" charset="0"/>
              </a:rPr>
              <a:t>SQL Query:</a:t>
            </a:r>
          </a:p>
          <a:p>
            <a:pPr lvl="1">
              <a:lnSpc>
                <a:spcPct val="100000"/>
              </a:lnSpc>
              <a:spcBef>
                <a:spcPts val="1400"/>
              </a:spcBef>
            </a:pPr>
            <a:r>
              <a:rPr lang="en-US" sz="1000" dirty="0">
                <a:solidFill>
                  <a:schemeClr val="accent3">
                    <a:lumMod val="25000"/>
                  </a:schemeClr>
                </a:solidFill>
                <a:latin typeface="Abadi" panose="020B0604020104020204" pitchFamily="34" charset="0"/>
              </a:rPr>
              <a:t>Used GROUP BY to aggregate results based on </a:t>
            </a:r>
            <a:r>
              <a:rPr lang="en-US" sz="1000" dirty="0" err="1">
                <a:solidFill>
                  <a:schemeClr val="accent3">
                    <a:lumMod val="25000"/>
                  </a:schemeClr>
                </a:solidFill>
                <a:latin typeface="Abadi" panose="020B0604020104020204" pitchFamily="34" charset="0"/>
              </a:rPr>
              <a:t>Mission_Outcome</a:t>
            </a:r>
            <a:r>
              <a:rPr lang="en-US" sz="1000" dirty="0">
                <a:solidFill>
                  <a:schemeClr val="accent3">
                    <a:lumMod val="25000"/>
                  </a:schemeClr>
                </a:solidFill>
                <a:latin typeface="Abadi" panose="020B0604020104020204" pitchFamily="34" charset="0"/>
              </a:rPr>
              <a:t>.</a:t>
            </a:r>
          </a:p>
          <a:p>
            <a:pPr lvl="1">
              <a:lnSpc>
                <a:spcPct val="100000"/>
              </a:lnSpc>
              <a:spcBef>
                <a:spcPts val="1400"/>
              </a:spcBef>
            </a:pPr>
            <a:r>
              <a:rPr lang="en-US" sz="1000" dirty="0">
                <a:solidFill>
                  <a:schemeClr val="accent3">
                    <a:lumMod val="25000"/>
                  </a:schemeClr>
                </a:solidFill>
                <a:latin typeface="Abadi" panose="020B0604020104020204" pitchFamily="34" charset="0"/>
              </a:rPr>
              <a:t>Employed the COUNT function to tally the number of occurrences.</a:t>
            </a:r>
          </a:p>
          <a:p>
            <a:pPr>
              <a:lnSpc>
                <a:spcPct val="100000"/>
              </a:lnSpc>
              <a:spcBef>
                <a:spcPts val="1400"/>
              </a:spcBef>
            </a:pPr>
            <a:r>
              <a:rPr lang="en-US" sz="1400" b="1" dirty="0">
                <a:solidFill>
                  <a:schemeClr val="accent3">
                    <a:lumMod val="25000"/>
                  </a:schemeClr>
                </a:solidFill>
                <a:latin typeface="Abadi" panose="020B0604020104020204" pitchFamily="34" charset="0"/>
              </a:rPr>
              <a:t>Methodology: </a:t>
            </a:r>
            <a:r>
              <a:rPr lang="en-US" sz="1400" dirty="0">
                <a:solidFill>
                  <a:schemeClr val="accent3">
                    <a:lumMod val="25000"/>
                  </a:schemeClr>
                </a:solidFill>
                <a:latin typeface="Abadi" panose="020B0604020104020204" pitchFamily="34" charset="0"/>
              </a:rPr>
              <a:t>No wildcard % was actually used in the provided query; the query simply groups and counts the different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m 5">
            <a:extLst>
              <a:ext uri="{FF2B5EF4-FFF2-40B4-BE49-F238E27FC236}">
                <a16:creationId xmlns:a16="http://schemas.microsoft.com/office/drawing/2014/main" id="{B61FE204-AAA6-2C85-B723-B74ECA3A10FE}"/>
              </a:ext>
            </a:extLst>
          </p:cNvPr>
          <p:cNvPicPr>
            <a:picLocks noChangeAspect="1"/>
          </p:cNvPicPr>
          <p:nvPr/>
        </p:nvPicPr>
        <p:blipFill>
          <a:blip r:embed="rId3"/>
          <a:stretch>
            <a:fillRect/>
          </a:stretch>
        </p:blipFill>
        <p:spPr>
          <a:xfrm>
            <a:off x="2399090" y="4419610"/>
            <a:ext cx="6487430" cy="211484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4190" y="1441631"/>
            <a:ext cx="9745589" cy="4351338"/>
          </a:xfrm>
          <a:prstGeom prst="rect">
            <a:avLst/>
          </a:prstGeom>
        </p:spPr>
        <p:txBody>
          <a:bodyPr>
            <a:normAutofit/>
          </a:bodyPr>
          <a:lstStyle/>
          <a:p>
            <a:pPr>
              <a:lnSpc>
                <a:spcPct val="100000"/>
              </a:lnSpc>
              <a:spcBef>
                <a:spcPts val="1400"/>
              </a:spcBef>
            </a:pPr>
            <a:r>
              <a:rPr lang="en-US" sz="1400" b="1" dirty="0">
                <a:solidFill>
                  <a:schemeClr val="accent3">
                    <a:lumMod val="25000"/>
                  </a:schemeClr>
                </a:solidFill>
                <a:latin typeface="Abadi" panose="020B0604020104020204" pitchFamily="34" charset="0"/>
              </a:rPr>
              <a:t>Objective: </a:t>
            </a:r>
            <a:r>
              <a:rPr lang="en-US" sz="1400" dirty="0">
                <a:solidFill>
                  <a:schemeClr val="accent3">
                    <a:lumMod val="25000"/>
                  </a:schemeClr>
                </a:solidFill>
                <a:latin typeface="Abadi" panose="020B0604020104020204" pitchFamily="34" charset="0"/>
              </a:rPr>
              <a:t>Identify booster versions that have transported the heaviest payloads.</a:t>
            </a:r>
          </a:p>
          <a:p>
            <a:pPr>
              <a:lnSpc>
                <a:spcPct val="100000"/>
              </a:lnSpc>
              <a:spcBef>
                <a:spcPts val="1400"/>
              </a:spcBef>
            </a:pPr>
            <a:r>
              <a:rPr lang="en-US" sz="1400" b="1" dirty="0">
                <a:solidFill>
                  <a:schemeClr val="accent3">
                    <a:lumMod val="25000"/>
                  </a:schemeClr>
                </a:solidFill>
                <a:latin typeface="Abadi" panose="020B0604020104020204" pitchFamily="34" charset="0"/>
              </a:rPr>
              <a:t>SQL Query Strategy:</a:t>
            </a:r>
          </a:p>
          <a:p>
            <a:pPr lvl="1">
              <a:lnSpc>
                <a:spcPct val="100000"/>
              </a:lnSpc>
              <a:spcBef>
                <a:spcPts val="1400"/>
              </a:spcBef>
            </a:pPr>
            <a:r>
              <a:rPr lang="en-US" sz="1000" dirty="0">
                <a:solidFill>
                  <a:schemeClr val="accent3">
                    <a:lumMod val="25000"/>
                  </a:schemeClr>
                </a:solidFill>
                <a:latin typeface="Abadi" panose="020B0604020104020204" pitchFamily="34" charset="0"/>
              </a:rPr>
              <a:t>Implemented a subquery to determine the maximum payload mass.</a:t>
            </a:r>
          </a:p>
          <a:p>
            <a:pPr lvl="1">
              <a:lnSpc>
                <a:spcPct val="100000"/>
              </a:lnSpc>
              <a:spcBef>
                <a:spcPts val="1400"/>
              </a:spcBef>
            </a:pPr>
            <a:r>
              <a:rPr lang="en-US" sz="1000" dirty="0">
                <a:solidFill>
                  <a:schemeClr val="accent3">
                    <a:lumMod val="25000"/>
                  </a:schemeClr>
                </a:solidFill>
                <a:latin typeface="Abadi" panose="020B0604020104020204" pitchFamily="34" charset="0"/>
              </a:rPr>
              <a:t>Selected booster versions equal to this maximum mass.</a:t>
            </a:r>
          </a:p>
          <a:p>
            <a:pPr>
              <a:lnSpc>
                <a:spcPct val="100000"/>
              </a:lnSpc>
              <a:spcBef>
                <a:spcPts val="1400"/>
              </a:spcBef>
            </a:pPr>
            <a:r>
              <a:rPr lang="en-US" sz="1400" b="1" dirty="0">
                <a:solidFill>
                  <a:schemeClr val="accent3">
                    <a:lumMod val="25000"/>
                  </a:schemeClr>
                </a:solidFill>
                <a:latin typeface="Abadi" panose="020B0604020104020204" pitchFamily="34" charset="0"/>
              </a:rPr>
              <a:t>Query Result: </a:t>
            </a:r>
            <a:r>
              <a:rPr lang="en-US" sz="1400" dirty="0">
                <a:solidFill>
                  <a:schemeClr val="accent3">
                    <a:lumMod val="25000"/>
                  </a:schemeClr>
                </a:solidFill>
                <a:latin typeface="Abadi" panose="020B0604020104020204" pitchFamily="34" charset="0"/>
              </a:rPr>
              <a:t>Listed multiple iterations of Falcon 9 boosters, such as B1048.4 and B1051.3.</a:t>
            </a:r>
          </a:p>
          <a:p>
            <a:pPr>
              <a:lnSpc>
                <a:spcPct val="100000"/>
              </a:lnSpc>
              <a:spcBef>
                <a:spcPts val="1400"/>
              </a:spcBef>
            </a:pPr>
            <a:r>
              <a:rPr lang="en-US" sz="1400" b="1" dirty="0">
                <a:solidFill>
                  <a:schemeClr val="accent3">
                    <a:lumMod val="25000"/>
                  </a:schemeClr>
                </a:solidFill>
                <a:latin typeface="Abadi" panose="020B0604020104020204" pitchFamily="34" charset="0"/>
              </a:rPr>
              <a:t>Analysis: </a:t>
            </a:r>
            <a:r>
              <a:rPr lang="en-US" sz="1400" dirty="0">
                <a:solidFill>
                  <a:schemeClr val="accent3">
                    <a:lumMod val="25000"/>
                  </a:schemeClr>
                </a:solidFill>
                <a:latin typeface="Abadi" panose="020B0604020104020204" pitchFamily="34" charset="0"/>
              </a:rPr>
              <a:t>Indicates these specific boosters are capable of carrying the most substantial payloads.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a:extLst>
              <a:ext uri="{FF2B5EF4-FFF2-40B4-BE49-F238E27FC236}">
                <a16:creationId xmlns:a16="http://schemas.microsoft.com/office/drawing/2014/main" id="{204D9E5D-ECB4-1D71-A0BB-A36FE8CC7ECC}"/>
              </a:ext>
            </a:extLst>
          </p:cNvPr>
          <p:cNvPicPr>
            <a:picLocks noChangeAspect="1"/>
          </p:cNvPicPr>
          <p:nvPr/>
        </p:nvPicPr>
        <p:blipFill>
          <a:blip r:embed="rId3"/>
          <a:stretch>
            <a:fillRect/>
          </a:stretch>
        </p:blipFill>
        <p:spPr>
          <a:xfrm>
            <a:off x="1906437" y="3722882"/>
            <a:ext cx="7359812" cy="293693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8810"/>
            <a:ext cx="9745589" cy="4351338"/>
          </a:xfrm>
          <a:prstGeom prst="rect">
            <a:avLst/>
          </a:prstGeom>
        </p:spPr>
        <p:txBody>
          <a:bodyPr lIns="91440" tIns="45720" rIns="91440" bIns="45720" anchor="t">
            <a:normAutofit/>
          </a:bodyPr>
          <a:lstStyle/>
          <a:p>
            <a:pPr marL="0" indent="0" algn="ctr">
              <a:lnSpc>
                <a:spcPct val="100000"/>
              </a:lnSpc>
              <a:spcBef>
                <a:spcPts val="1400"/>
              </a:spcBef>
              <a:buNone/>
            </a:pPr>
            <a:r>
              <a:rPr lang="en-US" sz="2300" b="1" dirty="0">
                <a:solidFill>
                  <a:schemeClr val="accent3">
                    <a:lumMod val="25000"/>
                  </a:schemeClr>
                </a:solidFill>
                <a:latin typeface="Abadi"/>
              </a:rPr>
              <a:t>2015 FAILED DRONE SHIP LANDING OUTCOMES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500" b="1" dirty="0">
                <a:solidFill>
                  <a:schemeClr val="accent3">
                    <a:lumMod val="25000"/>
                  </a:schemeClr>
                </a:solidFill>
                <a:latin typeface="Abadi"/>
              </a:rPr>
              <a:t>Query Focus: </a:t>
            </a:r>
            <a:r>
              <a:rPr lang="en-US" sz="1500" dirty="0">
                <a:solidFill>
                  <a:schemeClr val="accent3">
                    <a:lumMod val="25000"/>
                  </a:schemeClr>
                </a:solidFill>
                <a:latin typeface="Abadi"/>
              </a:rPr>
              <a:t>Isolate drone ship landing failures with corresponding booster versions and launch sites from 2015.</a:t>
            </a:r>
          </a:p>
          <a:p>
            <a:pPr>
              <a:lnSpc>
                <a:spcPct val="100000"/>
              </a:lnSpc>
              <a:spcBef>
                <a:spcPts val="1400"/>
              </a:spcBef>
            </a:pPr>
            <a:r>
              <a:rPr lang="en-US" sz="1500" dirty="0">
                <a:solidFill>
                  <a:schemeClr val="accent3">
                    <a:lumMod val="25000"/>
                  </a:schemeClr>
                </a:solidFill>
                <a:latin typeface="Abadi"/>
              </a:rPr>
              <a:t>SQL Techniques:</a:t>
            </a:r>
          </a:p>
          <a:p>
            <a:pPr lvl="1">
              <a:lnSpc>
                <a:spcPct val="100000"/>
              </a:lnSpc>
              <a:spcBef>
                <a:spcPts val="1400"/>
              </a:spcBef>
            </a:pPr>
            <a:r>
              <a:rPr lang="en-US" sz="1100" dirty="0">
                <a:solidFill>
                  <a:schemeClr val="accent3">
                    <a:lumMod val="25000"/>
                  </a:schemeClr>
                </a:solidFill>
                <a:latin typeface="Abadi"/>
              </a:rPr>
              <a:t>Utilized WHERE clause with LIKE to specify 'Failure' outcomes.</a:t>
            </a:r>
          </a:p>
          <a:p>
            <a:pPr lvl="1">
              <a:lnSpc>
                <a:spcPct val="100000"/>
              </a:lnSpc>
              <a:spcBef>
                <a:spcPts val="1400"/>
              </a:spcBef>
            </a:pPr>
            <a:r>
              <a:rPr lang="en-US" sz="1100" dirty="0">
                <a:solidFill>
                  <a:schemeClr val="accent3">
                    <a:lumMod val="25000"/>
                  </a:schemeClr>
                </a:solidFill>
                <a:latin typeface="Abadi"/>
              </a:rPr>
              <a:t>Applied SUBSTR function to filter records by the year '2015'.</a:t>
            </a:r>
          </a:p>
          <a:p>
            <a:pPr>
              <a:lnSpc>
                <a:spcPct val="100000"/>
              </a:lnSpc>
              <a:spcBef>
                <a:spcPts val="1400"/>
              </a:spcBef>
            </a:pPr>
            <a:r>
              <a:rPr lang="en-US" sz="1500" b="1" dirty="0">
                <a:solidFill>
                  <a:schemeClr val="accent3">
                    <a:lumMod val="25000"/>
                  </a:schemeClr>
                </a:solidFill>
                <a:latin typeface="Abadi"/>
              </a:rPr>
              <a:t>Query Result:</a:t>
            </a:r>
            <a:r>
              <a:rPr lang="en-US" sz="1500" dirty="0">
                <a:solidFill>
                  <a:schemeClr val="accent3">
                    <a:lumMod val="25000"/>
                  </a:schemeClr>
                </a:solidFill>
                <a:latin typeface="Abadi"/>
              </a:rPr>
              <a:t> Identified two failures: one in January (01) and one in April (04), both at CCAFS LC-40.</a:t>
            </a:r>
          </a:p>
          <a:p>
            <a:pPr>
              <a:lnSpc>
                <a:spcPct val="100000"/>
              </a:lnSpc>
              <a:spcBef>
                <a:spcPts val="1400"/>
              </a:spcBef>
            </a:pPr>
            <a:r>
              <a:rPr lang="en-US" sz="1500" b="1" dirty="0">
                <a:solidFill>
                  <a:schemeClr val="accent3">
                    <a:lumMod val="25000"/>
                  </a:schemeClr>
                </a:solidFill>
                <a:latin typeface="Abadi"/>
              </a:rPr>
              <a:t>Methodology: </a:t>
            </a:r>
            <a:r>
              <a:rPr lang="en-US" sz="1500" dirty="0">
                <a:solidFill>
                  <a:schemeClr val="accent3">
                    <a:lumMod val="25000"/>
                  </a:schemeClr>
                </a:solidFill>
                <a:latin typeface="Abadi"/>
              </a:rPr>
              <a:t>The query was carefully crafted to extract precise information within a specific time frame and conditions.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m 5">
            <a:extLst>
              <a:ext uri="{FF2B5EF4-FFF2-40B4-BE49-F238E27FC236}">
                <a16:creationId xmlns:a16="http://schemas.microsoft.com/office/drawing/2014/main" id="{0CB4931E-C212-5B46-378B-DF04E4632F58}"/>
              </a:ext>
            </a:extLst>
          </p:cNvPr>
          <p:cNvPicPr>
            <a:picLocks noChangeAspect="1"/>
          </p:cNvPicPr>
          <p:nvPr/>
        </p:nvPicPr>
        <p:blipFill>
          <a:blip r:embed="rId3"/>
          <a:stretch>
            <a:fillRect/>
          </a:stretch>
        </p:blipFill>
        <p:spPr>
          <a:xfrm>
            <a:off x="2304120" y="4690138"/>
            <a:ext cx="9153852" cy="204376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3964"/>
            <a:ext cx="9745589" cy="4351338"/>
          </a:xfrm>
          <a:prstGeom prst="rect">
            <a:avLst/>
          </a:prstGeom>
        </p:spPr>
        <p:txBody>
          <a:bodyPr lIns="91440" tIns="45720" rIns="91440" bIns="45720" anchor="t"/>
          <a:lstStyle/>
          <a:p>
            <a:pPr>
              <a:lnSpc>
                <a:spcPct val="100000"/>
              </a:lnSpc>
              <a:spcBef>
                <a:spcPts val="1400"/>
              </a:spcBef>
            </a:pPr>
            <a:r>
              <a:rPr lang="en-US" sz="1400" b="1" dirty="0">
                <a:solidFill>
                  <a:schemeClr val="accent3">
                    <a:lumMod val="25000"/>
                  </a:schemeClr>
                </a:solidFill>
                <a:latin typeface="Abadi"/>
              </a:rPr>
              <a:t>Query Objective: </a:t>
            </a:r>
            <a:r>
              <a:rPr lang="en-US" sz="1400" dirty="0">
                <a:solidFill>
                  <a:schemeClr val="accent3">
                    <a:lumMod val="25000"/>
                  </a:schemeClr>
                </a:solidFill>
                <a:latin typeface="Abadi"/>
              </a:rPr>
              <a:t>Quantify and rank the frequency of different landing outcomes within the specified period.</a:t>
            </a:r>
          </a:p>
          <a:p>
            <a:pPr>
              <a:lnSpc>
                <a:spcPct val="100000"/>
              </a:lnSpc>
              <a:spcBef>
                <a:spcPts val="1400"/>
              </a:spcBef>
            </a:pPr>
            <a:r>
              <a:rPr lang="en-US" sz="1400" b="1" dirty="0">
                <a:solidFill>
                  <a:schemeClr val="accent3">
                    <a:lumMod val="25000"/>
                  </a:schemeClr>
                </a:solidFill>
                <a:latin typeface="Abadi"/>
              </a:rPr>
              <a:t>SQL Strategy:</a:t>
            </a:r>
          </a:p>
          <a:p>
            <a:pPr lvl="1">
              <a:lnSpc>
                <a:spcPct val="100000"/>
              </a:lnSpc>
              <a:spcBef>
                <a:spcPts val="1400"/>
              </a:spcBef>
            </a:pPr>
            <a:r>
              <a:rPr lang="en-US" sz="1000" dirty="0">
                <a:solidFill>
                  <a:schemeClr val="accent3">
                    <a:lumMod val="25000"/>
                  </a:schemeClr>
                </a:solidFill>
                <a:latin typeface="Abadi"/>
              </a:rPr>
              <a:t>Filtered outcomes using WHERE clause for dates between 2010-06-04 and 2017-03-20.</a:t>
            </a:r>
          </a:p>
          <a:p>
            <a:pPr lvl="1">
              <a:lnSpc>
                <a:spcPct val="100000"/>
              </a:lnSpc>
              <a:spcBef>
                <a:spcPts val="1400"/>
              </a:spcBef>
            </a:pPr>
            <a:r>
              <a:rPr lang="en-US" sz="1000" dirty="0">
                <a:solidFill>
                  <a:schemeClr val="accent3">
                    <a:lumMod val="25000"/>
                  </a:schemeClr>
                </a:solidFill>
                <a:latin typeface="Abadi"/>
              </a:rPr>
              <a:t>Grouped the data by </a:t>
            </a:r>
            <a:r>
              <a:rPr lang="en-US" sz="1000" dirty="0" err="1">
                <a:solidFill>
                  <a:schemeClr val="accent3">
                    <a:lumMod val="25000"/>
                  </a:schemeClr>
                </a:solidFill>
                <a:latin typeface="Abadi"/>
              </a:rPr>
              <a:t>Landing_Outcome</a:t>
            </a:r>
            <a:r>
              <a:rPr lang="en-US" sz="1000" dirty="0">
                <a:solidFill>
                  <a:schemeClr val="accent3">
                    <a:lumMod val="25000"/>
                  </a:schemeClr>
                </a:solidFill>
                <a:latin typeface="Abadi"/>
              </a:rPr>
              <a:t> using GROUP BY.</a:t>
            </a:r>
          </a:p>
          <a:p>
            <a:pPr lvl="1">
              <a:lnSpc>
                <a:spcPct val="100000"/>
              </a:lnSpc>
              <a:spcBef>
                <a:spcPts val="1400"/>
              </a:spcBef>
            </a:pPr>
            <a:r>
              <a:rPr lang="en-US" sz="1000" dirty="0">
                <a:solidFill>
                  <a:schemeClr val="accent3">
                    <a:lumMod val="25000"/>
                  </a:schemeClr>
                </a:solidFill>
                <a:latin typeface="Abadi"/>
              </a:rPr>
              <a:t>Ordered the counts in descending order with ORDER BY.</a:t>
            </a:r>
          </a:p>
          <a:p>
            <a:pPr>
              <a:lnSpc>
                <a:spcPct val="100000"/>
              </a:lnSpc>
              <a:spcBef>
                <a:spcPts val="1400"/>
              </a:spcBef>
            </a:pPr>
            <a:r>
              <a:rPr lang="en-US" sz="1400" b="1" dirty="0">
                <a:solidFill>
                  <a:schemeClr val="accent3">
                    <a:lumMod val="25000"/>
                  </a:schemeClr>
                </a:solidFill>
                <a:latin typeface="Abadi"/>
              </a:rPr>
              <a:t>Query Result: </a:t>
            </a:r>
          </a:p>
          <a:p>
            <a:pPr lvl="1">
              <a:lnSpc>
                <a:spcPct val="100000"/>
              </a:lnSpc>
              <a:spcBef>
                <a:spcPts val="1400"/>
              </a:spcBef>
            </a:pPr>
            <a:r>
              <a:rPr lang="en-US" sz="1000" dirty="0">
                <a:solidFill>
                  <a:schemeClr val="accent3">
                    <a:lumMod val="25000"/>
                  </a:schemeClr>
                </a:solidFill>
                <a:latin typeface="Abadi"/>
              </a:rPr>
              <a:t>Most common outcome was 'No attempt' followed by successful drone ship and ground pad landings.</a:t>
            </a:r>
          </a:p>
          <a:p>
            <a:pPr lvl="1">
              <a:lnSpc>
                <a:spcPct val="100000"/>
              </a:lnSpc>
              <a:spcBef>
                <a:spcPts val="1400"/>
              </a:spcBef>
            </a:pPr>
            <a:r>
              <a:rPr lang="en-US" sz="1000" dirty="0">
                <a:solidFill>
                  <a:schemeClr val="accent3">
                    <a:lumMod val="25000"/>
                  </a:schemeClr>
                </a:solidFill>
                <a:latin typeface="Abadi"/>
              </a:rPr>
              <a:t>Less frequent were various forms of unsuccessful landings including controlled ocean landings and drone ship failures.</a:t>
            </a:r>
          </a:p>
          <a:p>
            <a:pPr>
              <a:lnSpc>
                <a:spcPct val="100000"/>
              </a:lnSpc>
              <a:spcBef>
                <a:spcPts val="1400"/>
              </a:spcBef>
            </a:pPr>
            <a:r>
              <a:rPr lang="en-US" sz="1400" b="1" dirty="0">
                <a:solidFill>
                  <a:schemeClr val="accent3">
                    <a:lumMod val="25000"/>
                  </a:schemeClr>
                </a:solidFill>
                <a:latin typeface="Abadi"/>
              </a:rPr>
              <a:t>Insight: </a:t>
            </a:r>
            <a:r>
              <a:rPr lang="en-US" sz="1400" dirty="0">
                <a:solidFill>
                  <a:schemeClr val="accent3">
                    <a:lumMod val="25000"/>
                  </a:schemeClr>
                </a:solidFill>
                <a:latin typeface="Abadi"/>
              </a:rPr>
              <a:t>Provides a clear understanding of landing success rates and the evolution of landing techniques over time.</a:t>
            </a: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m 5">
            <a:extLst>
              <a:ext uri="{FF2B5EF4-FFF2-40B4-BE49-F238E27FC236}">
                <a16:creationId xmlns:a16="http://schemas.microsoft.com/office/drawing/2014/main" id="{6E53AF62-73EB-649D-3C3F-2C5E62F6AF5E}"/>
              </a:ext>
            </a:extLst>
          </p:cNvPr>
          <p:cNvPicPr>
            <a:picLocks noChangeAspect="1"/>
          </p:cNvPicPr>
          <p:nvPr/>
        </p:nvPicPr>
        <p:blipFill>
          <a:blip r:embed="rId3"/>
          <a:stretch>
            <a:fillRect/>
          </a:stretch>
        </p:blipFill>
        <p:spPr>
          <a:xfrm>
            <a:off x="2180737" y="4611435"/>
            <a:ext cx="6924136" cy="202039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68753" y="1293452"/>
            <a:ext cx="9745589" cy="4351338"/>
          </a:xfrm>
          <a:prstGeom prst="rect">
            <a:avLst/>
          </a:prstGeom>
        </p:spPr>
        <p:txBody>
          <a:bodyPr lIns="91440" tIns="45720" rIns="91440" bIns="45720" anchor="t">
            <a:normAutofit/>
          </a:bodyPr>
          <a:lstStyle/>
          <a:p>
            <a:pPr>
              <a:lnSpc>
                <a:spcPct val="100000"/>
              </a:lnSpc>
              <a:spcBef>
                <a:spcPts val="1400"/>
              </a:spcBef>
            </a:pPr>
            <a:r>
              <a:rPr lang="en-US" sz="1400" b="1" dirty="0">
                <a:solidFill>
                  <a:schemeClr val="accent3">
                    <a:lumMod val="25000"/>
                  </a:schemeClr>
                </a:solidFill>
                <a:latin typeface="Abadi"/>
              </a:rPr>
              <a:t>Location Markers:</a:t>
            </a:r>
          </a:p>
          <a:p>
            <a:pPr lvl="1">
              <a:lnSpc>
                <a:spcPct val="100000"/>
              </a:lnSpc>
              <a:spcBef>
                <a:spcPts val="1400"/>
              </a:spcBef>
            </a:pPr>
            <a:r>
              <a:rPr lang="en-US" sz="1400" dirty="0">
                <a:solidFill>
                  <a:schemeClr val="accent3">
                    <a:lumMod val="25000"/>
                  </a:schemeClr>
                </a:solidFill>
                <a:latin typeface="Abadi"/>
              </a:rPr>
              <a:t>CCAFS SLC 40 at Cape Canaveral, Florida.</a:t>
            </a:r>
          </a:p>
          <a:p>
            <a:pPr lvl="1">
              <a:lnSpc>
                <a:spcPct val="100000"/>
              </a:lnSpc>
              <a:spcBef>
                <a:spcPts val="1400"/>
              </a:spcBef>
            </a:pPr>
            <a:r>
              <a:rPr lang="en-US" sz="1400" dirty="0">
                <a:solidFill>
                  <a:schemeClr val="accent3">
                    <a:lumMod val="25000"/>
                  </a:schemeClr>
                </a:solidFill>
                <a:latin typeface="Abadi"/>
              </a:rPr>
              <a:t>VAFB SLC 4E at Vandenberg Air Force Base, California.</a:t>
            </a:r>
          </a:p>
          <a:p>
            <a:pPr>
              <a:lnSpc>
                <a:spcPct val="100000"/>
              </a:lnSpc>
              <a:spcBef>
                <a:spcPts val="1400"/>
              </a:spcBef>
            </a:pPr>
            <a:r>
              <a:rPr lang="en-US" sz="1400" b="1" dirty="0">
                <a:solidFill>
                  <a:schemeClr val="accent3">
                    <a:lumMod val="25000"/>
                  </a:schemeClr>
                </a:solidFill>
                <a:latin typeface="Abadi"/>
              </a:rPr>
              <a:t>Key Observations:</a:t>
            </a:r>
          </a:p>
          <a:p>
            <a:pPr lvl="1">
              <a:lnSpc>
                <a:spcPct val="100000"/>
              </a:lnSpc>
              <a:spcBef>
                <a:spcPts val="1400"/>
              </a:spcBef>
            </a:pPr>
            <a:r>
              <a:rPr lang="en-US" sz="1400" dirty="0">
                <a:solidFill>
                  <a:schemeClr val="accent3">
                    <a:lumMod val="25000"/>
                  </a:schemeClr>
                </a:solidFill>
                <a:latin typeface="Abadi"/>
              </a:rPr>
              <a:t>Launch sites are strategically located on coastlines, facilitating trajectory planning and reducing risk to populated areas.</a:t>
            </a:r>
          </a:p>
          <a:p>
            <a:pPr lvl="1">
              <a:lnSpc>
                <a:spcPct val="100000"/>
              </a:lnSpc>
              <a:spcBef>
                <a:spcPts val="1400"/>
              </a:spcBef>
            </a:pPr>
            <a:r>
              <a:rPr lang="en-US" sz="1400" dirty="0">
                <a:solidFill>
                  <a:schemeClr val="accent3">
                    <a:lumMod val="25000"/>
                  </a:schemeClr>
                </a:solidFill>
                <a:latin typeface="Abadi"/>
              </a:rPr>
              <a:t>Proximity to the equator at Florida's site maximizes payload efficiency by leveraging the Earth's rotation.</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Distribution of SpaceX Launch Sites</a:t>
            </a:r>
          </a:p>
        </p:txBody>
      </p:sp>
      <p:pic>
        <p:nvPicPr>
          <p:cNvPr id="6" name="Imagem 5">
            <a:extLst>
              <a:ext uri="{FF2B5EF4-FFF2-40B4-BE49-F238E27FC236}">
                <a16:creationId xmlns:a16="http://schemas.microsoft.com/office/drawing/2014/main" id="{BF164295-3859-5D15-46E3-44F3515DEAB0}"/>
              </a:ext>
            </a:extLst>
          </p:cNvPr>
          <p:cNvPicPr>
            <a:picLocks noChangeAspect="1"/>
          </p:cNvPicPr>
          <p:nvPr/>
        </p:nvPicPr>
        <p:blipFill>
          <a:blip r:embed="rId3"/>
          <a:stretch>
            <a:fillRect/>
          </a:stretch>
        </p:blipFill>
        <p:spPr>
          <a:xfrm>
            <a:off x="1387843" y="3794342"/>
            <a:ext cx="8307408" cy="2941608"/>
          </a:xfrm>
          <a:prstGeom prst="rect">
            <a:avLst/>
          </a:prstGeom>
        </p:spPr>
      </p:pic>
      <p:sp>
        <p:nvSpPr>
          <p:cNvPr id="7" name="Elipse 6">
            <a:extLst>
              <a:ext uri="{FF2B5EF4-FFF2-40B4-BE49-F238E27FC236}">
                <a16:creationId xmlns:a16="http://schemas.microsoft.com/office/drawing/2014/main" id="{01EBE457-7CF1-7DCF-8348-21B2D81C0DD9}"/>
              </a:ext>
            </a:extLst>
          </p:cNvPr>
          <p:cNvSpPr/>
          <p:nvPr/>
        </p:nvSpPr>
        <p:spPr>
          <a:xfrm>
            <a:off x="1682151" y="4520242"/>
            <a:ext cx="483079" cy="508958"/>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Font typeface="Arial" panose="020B0604020202020204" pitchFamily="34" charset="0"/>
              <a:buChar char="•"/>
            </a:pPr>
            <a:endParaRPr lang="en-US" b="0" i="0" dirty="0">
              <a:solidFill>
                <a:srgbClr val="D1D5DB"/>
              </a:solidFill>
              <a:effectLst/>
              <a:latin typeface="Söhne"/>
            </a:endParaRPr>
          </a:p>
        </p:txBody>
      </p:sp>
      <p:sp>
        <p:nvSpPr>
          <p:cNvPr id="8" name="Elipse 7">
            <a:extLst>
              <a:ext uri="{FF2B5EF4-FFF2-40B4-BE49-F238E27FC236}">
                <a16:creationId xmlns:a16="http://schemas.microsoft.com/office/drawing/2014/main" id="{12E48C2D-7C86-375B-F9F1-659B3B4FD8C5}"/>
              </a:ext>
            </a:extLst>
          </p:cNvPr>
          <p:cNvSpPr/>
          <p:nvPr/>
        </p:nvSpPr>
        <p:spPr>
          <a:xfrm>
            <a:off x="8188561" y="5681412"/>
            <a:ext cx="483079" cy="508958"/>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Font typeface="Arial" panose="020B0604020202020204" pitchFamily="34" charset="0"/>
              <a:buChar char="•"/>
            </a:pPr>
            <a:endParaRPr lang="en-US" b="0" i="0" dirty="0">
              <a:solidFill>
                <a:srgbClr val="D1D5DB"/>
              </a:solidFill>
              <a:effectLst/>
              <a:latin typeface="Söhne"/>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3205" y="1424810"/>
            <a:ext cx="9745589" cy="4351338"/>
          </a:xfrm>
          <a:prstGeom prst="rect">
            <a:avLst/>
          </a:prstGeom>
        </p:spPr>
        <p:txBody>
          <a:bodyPr lIns="91440" tIns="45720" rIns="91440" bIns="45720" anchor="t">
            <a:normAutofit/>
          </a:bodyPr>
          <a:lstStyle/>
          <a:p>
            <a:pPr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Visualization</a:t>
            </a:r>
            <a:r>
              <a:rPr lang="en-US" sz="1400" b="0" i="0" dirty="0">
                <a:solidFill>
                  <a:schemeClr val="tx1">
                    <a:lumMod val="95000"/>
                    <a:lumOff val="5000"/>
                  </a:schemeClr>
                </a:solidFill>
                <a:effectLst/>
                <a:latin typeface="Abadi" panose="020B0604020104020204" pitchFamily="34" charset="0"/>
              </a:rPr>
              <a:t>: Folium maps with color-coded markers for each launch outcome.</a:t>
            </a:r>
          </a:p>
          <a:p>
            <a:pPr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Green Markers</a:t>
            </a:r>
            <a:r>
              <a:rPr lang="en-US" sz="1400" b="0" i="0" dirty="0">
                <a:solidFill>
                  <a:schemeClr val="tx1">
                    <a:lumMod val="95000"/>
                    <a:lumOff val="5000"/>
                  </a:schemeClr>
                </a:solidFill>
                <a:effectLst/>
                <a:latin typeface="Abadi" panose="020B0604020104020204" pitchFamily="34" charset="0"/>
              </a:rPr>
              <a:t>: Represent successful launches. / </a:t>
            </a:r>
            <a:r>
              <a:rPr lang="en-US" sz="1400" b="1" i="0" dirty="0">
                <a:solidFill>
                  <a:schemeClr val="tx1">
                    <a:lumMod val="95000"/>
                    <a:lumOff val="5000"/>
                  </a:schemeClr>
                </a:solidFill>
                <a:effectLst/>
                <a:latin typeface="Abadi" panose="020B0604020104020204" pitchFamily="34" charset="0"/>
              </a:rPr>
              <a:t>Red Markers</a:t>
            </a:r>
            <a:r>
              <a:rPr lang="en-US" sz="1400" b="0" i="0" dirty="0">
                <a:solidFill>
                  <a:schemeClr val="tx1">
                    <a:lumMod val="95000"/>
                    <a:lumOff val="5000"/>
                  </a:schemeClr>
                </a:solidFill>
                <a:effectLst/>
                <a:latin typeface="Abadi" panose="020B0604020104020204" pitchFamily="34" charset="0"/>
              </a:rPr>
              <a:t>: Indicate failed launches.</a:t>
            </a:r>
          </a:p>
          <a:p>
            <a:pPr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Insights</a:t>
            </a:r>
            <a:r>
              <a:rPr lang="en-US" sz="14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The proximity of green markers to launch pads reflects SpaceX's increasing landing success rate over time.</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Red markers highlight the challenges and learning opportunities from early failures.</a:t>
            </a:r>
          </a:p>
          <a:p>
            <a:pPr algn="l"/>
            <a:r>
              <a:rPr lang="en-US" sz="1400" b="1" i="0" dirty="0">
                <a:solidFill>
                  <a:schemeClr val="tx1">
                    <a:lumMod val="95000"/>
                    <a:lumOff val="5000"/>
                  </a:schemeClr>
                </a:solidFill>
                <a:effectLst/>
                <a:latin typeface="Abadi" panose="020B0604020104020204" pitchFamily="34" charset="0"/>
              </a:rPr>
              <a:t>Strategic Implications</a:t>
            </a:r>
            <a:r>
              <a:rPr lang="en-US" sz="1400" b="0" i="0" dirty="0">
                <a:solidFill>
                  <a:schemeClr val="tx1">
                    <a:lumMod val="95000"/>
                    <a:lumOff val="5000"/>
                  </a:schemeClr>
                </a:solidFill>
                <a:effectLst/>
                <a:latin typeface="Abadi" panose="020B0604020104020204" pitchFamily="34" charset="0"/>
              </a:rPr>
              <a:t>:</a:t>
            </a:r>
          </a:p>
          <a:p>
            <a:pPr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Marker colors on the map provide immediate visual feedback on the historical performance of each site.</a:t>
            </a:r>
          </a:p>
          <a:p>
            <a:pPr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Analysis of marker distribution can inform future improvements in launch and landing operations.</a:t>
            </a:r>
          </a:p>
          <a:p>
            <a:pPr>
              <a:spcBef>
                <a:spcPts val="1400"/>
              </a:spcBef>
            </a:pPr>
            <a:endParaRPr lang="en-US" sz="1400" dirty="0">
              <a:solidFill>
                <a:schemeClr val="tx1">
                  <a:lumMod val="95000"/>
                  <a:lumOff val="5000"/>
                </a:schemeClr>
              </a:solidFill>
              <a:latin typeface="Abadi" panose="020B0604020104020204" pitchFamily="34" charset="0"/>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at SpaceX Sites</a:t>
            </a:r>
          </a:p>
        </p:txBody>
      </p:sp>
      <p:sp>
        <p:nvSpPr>
          <p:cNvPr id="4" name="CaixaDeTexto 3">
            <a:extLst>
              <a:ext uri="{FF2B5EF4-FFF2-40B4-BE49-F238E27FC236}">
                <a16:creationId xmlns:a16="http://schemas.microsoft.com/office/drawing/2014/main" id="{CDA46F3A-48CE-3A2D-F489-45A051725838}"/>
              </a:ext>
            </a:extLst>
          </p:cNvPr>
          <p:cNvSpPr txBox="1"/>
          <p:nvPr/>
        </p:nvSpPr>
        <p:spPr>
          <a:xfrm>
            <a:off x="398972" y="3987334"/>
            <a:ext cx="6094562" cy="954107"/>
          </a:xfrm>
          <a:prstGeom prst="rect">
            <a:avLst/>
          </a:prstGeom>
          <a:noFill/>
        </p:spPr>
        <p:txBody>
          <a:bodyPr wrap="square">
            <a:spAutoFit/>
          </a:bodyPr>
          <a:lstStyle/>
          <a:p>
            <a:pPr algn="l"/>
            <a:r>
              <a:rPr lang="en-US" sz="1400" b="1" i="0" dirty="0">
                <a:solidFill>
                  <a:schemeClr val="tx1">
                    <a:lumMod val="95000"/>
                    <a:lumOff val="5000"/>
                  </a:schemeClr>
                </a:solidFill>
                <a:effectLst/>
                <a:latin typeface="Abadi" panose="020B0604020104020204" pitchFamily="34" charset="0"/>
              </a:rPr>
              <a:t>FLORIDA LAUNCH SITES</a:t>
            </a:r>
            <a:endParaRPr lang="en-US" sz="1400" b="0" i="0" dirty="0">
              <a:solidFill>
                <a:schemeClr val="tx1">
                  <a:lumMod val="95000"/>
                  <a:lumOff val="5000"/>
                </a:schemeClr>
              </a:solidFill>
              <a:effectLst/>
              <a:latin typeface="Abadi" panose="020B0604020104020204" pitchFamily="34" charset="0"/>
            </a:endParaRP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Dense clustering of markers around CCAFS SLC 40.</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A mix of successful and failed launches, with successes predominating in recent years.</a:t>
            </a:r>
          </a:p>
        </p:txBody>
      </p:sp>
      <p:sp>
        <p:nvSpPr>
          <p:cNvPr id="7" name="CaixaDeTexto 6">
            <a:extLst>
              <a:ext uri="{FF2B5EF4-FFF2-40B4-BE49-F238E27FC236}">
                <a16:creationId xmlns:a16="http://schemas.microsoft.com/office/drawing/2014/main" id="{7F55036F-CF4E-FC70-A82C-843E70BA5874}"/>
              </a:ext>
            </a:extLst>
          </p:cNvPr>
          <p:cNvSpPr txBox="1"/>
          <p:nvPr/>
        </p:nvSpPr>
        <p:spPr>
          <a:xfrm>
            <a:off x="6491495" y="3988830"/>
            <a:ext cx="5477773" cy="738664"/>
          </a:xfrm>
          <a:prstGeom prst="rect">
            <a:avLst/>
          </a:prstGeom>
          <a:noFill/>
        </p:spPr>
        <p:txBody>
          <a:bodyPr wrap="square">
            <a:spAutoFit/>
          </a:bodyPr>
          <a:lstStyle/>
          <a:p>
            <a:pPr algn="l"/>
            <a:r>
              <a:rPr lang="en-US" sz="1400" b="1" i="0" dirty="0">
                <a:solidFill>
                  <a:schemeClr val="tx1">
                    <a:lumMod val="95000"/>
                    <a:lumOff val="5000"/>
                  </a:schemeClr>
                </a:solidFill>
                <a:effectLst/>
                <a:latin typeface="Abadi" panose="020B0604020104020204" pitchFamily="34" charset="0"/>
              </a:rPr>
              <a:t>CALIFORNIA LAUNCH SITE</a:t>
            </a:r>
            <a:endParaRPr lang="en-US" sz="1400" b="0" i="0" dirty="0">
              <a:solidFill>
                <a:schemeClr val="tx1">
                  <a:lumMod val="95000"/>
                  <a:lumOff val="5000"/>
                </a:schemeClr>
              </a:solidFill>
              <a:effectLst/>
              <a:latin typeface="Abadi" panose="020B0604020104020204" pitchFamily="34" charset="0"/>
            </a:endParaRP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VAFB SLC 4E shows fewer launches but a high success rate.</a:t>
            </a:r>
          </a:p>
        </p:txBody>
      </p:sp>
      <p:pic>
        <p:nvPicPr>
          <p:cNvPr id="9" name="Imagem 8">
            <a:extLst>
              <a:ext uri="{FF2B5EF4-FFF2-40B4-BE49-F238E27FC236}">
                <a16:creationId xmlns:a16="http://schemas.microsoft.com/office/drawing/2014/main" id="{E3794FD1-5D99-DCB1-7590-D6140E712A5F}"/>
              </a:ext>
            </a:extLst>
          </p:cNvPr>
          <p:cNvPicPr>
            <a:picLocks noChangeAspect="1"/>
          </p:cNvPicPr>
          <p:nvPr/>
        </p:nvPicPr>
        <p:blipFill>
          <a:blip r:embed="rId3"/>
          <a:stretch>
            <a:fillRect/>
          </a:stretch>
        </p:blipFill>
        <p:spPr>
          <a:xfrm>
            <a:off x="308687" y="5064570"/>
            <a:ext cx="1534160" cy="1465009"/>
          </a:xfrm>
          <a:prstGeom prst="rect">
            <a:avLst/>
          </a:prstGeom>
        </p:spPr>
      </p:pic>
      <p:pic>
        <p:nvPicPr>
          <p:cNvPr id="10" name="Imagem 9">
            <a:extLst>
              <a:ext uri="{FF2B5EF4-FFF2-40B4-BE49-F238E27FC236}">
                <a16:creationId xmlns:a16="http://schemas.microsoft.com/office/drawing/2014/main" id="{E74189EF-067D-0921-F3DB-39CEA38E5560}"/>
              </a:ext>
            </a:extLst>
          </p:cNvPr>
          <p:cNvPicPr>
            <a:picLocks noChangeAspect="1"/>
          </p:cNvPicPr>
          <p:nvPr/>
        </p:nvPicPr>
        <p:blipFill>
          <a:blip r:embed="rId4"/>
          <a:stretch>
            <a:fillRect/>
          </a:stretch>
        </p:blipFill>
        <p:spPr>
          <a:xfrm>
            <a:off x="3996648" y="5062298"/>
            <a:ext cx="1405846" cy="1427699"/>
          </a:xfrm>
          <a:prstGeom prst="rect">
            <a:avLst/>
          </a:prstGeom>
        </p:spPr>
      </p:pic>
      <p:pic>
        <p:nvPicPr>
          <p:cNvPr id="13" name="Imagem 12">
            <a:extLst>
              <a:ext uri="{FF2B5EF4-FFF2-40B4-BE49-F238E27FC236}">
                <a16:creationId xmlns:a16="http://schemas.microsoft.com/office/drawing/2014/main" id="{B3799C9F-A3A5-60C5-6B40-F25132F0CECC}"/>
              </a:ext>
            </a:extLst>
          </p:cNvPr>
          <p:cNvPicPr>
            <a:picLocks noChangeAspect="1"/>
          </p:cNvPicPr>
          <p:nvPr/>
        </p:nvPicPr>
        <p:blipFill>
          <a:blip r:embed="rId5"/>
          <a:stretch>
            <a:fillRect/>
          </a:stretch>
        </p:blipFill>
        <p:spPr>
          <a:xfrm>
            <a:off x="2042004" y="5064570"/>
            <a:ext cx="1755486" cy="1465009"/>
          </a:xfrm>
          <a:prstGeom prst="rect">
            <a:avLst/>
          </a:prstGeom>
        </p:spPr>
      </p:pic>
      <p:cxnSp>
        <p:nvCxnSpPr>
          <p:cNvPr id="15" name="Conector de Seta Reta 14">
            <a:extLst>
              <a:ext uri="{FF2B5EF4-FFF2-40B4-BE49-F238E27FC236}">
                <a16:creationId xmlns:a16="http://schemas.microsoft.com/office/drawing/2014/main" id="{233B3D28-3CB4-3AA9-17A3-C9B9E3B00CE4}"/>
              </a:ext>
            </a:extLst>
          </p:cNvPr>
          <p:cNvCxnSpPr/>
          <p:nvPr/>
        </p:nvCxnSpPr>
        <p:spPr>
          <a:xfrm flipH="1" flipV="1">
            <a:off x="1751162" y="5952226"/>
            <a:ext cx="741872" cy="1811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Conector de Seta Reta 15">
            <a:extLst>
              <a:ext uri="{FF2B5EF4-FFF2-40B4-BE49-F238E27FC236}">
                <a16:creationId xmlns:a16="http://schemas.microsoft.com/office/drawing/2014/main" id="{3BC0C6BD-1E57-32DE-6083-26FC99810A3E}"/>
              </a:ext>
            </a:extLst>
          </p:cNvPr>
          <p:cNvCxnSpPr>
            <a:cxnSpLocks/>
          </p:cNvCxnSpPr>
          <p:nvPr/>
        </p:nvCxnSpPr>
        <p:spPr>
          <a:xfrm>
            <a:off x="3387306" y="5523767"/>
            <a:ext cx="649413" cy="1006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8" name="Imagem 17">
            <a:extLst>
              <a:ext uri="{FF2B5EF4-FFF2-40B4-BE49-F238E27FC236}">
                <a16:creationId xmlns:a16="http://schemas.microsoft.com/office/drawing/2014/main" id="{1FB05047-85EB-2D72-6513-C3AE828C1392}"/>
              </a:ext>
            </a:extLst>
          </p:cNvPr>
          <p:cNvPicPr>
            <a:picLocks noChangeAspect="1"/>
          </p:cNvPicPr>
          <p:nvPr/>
        </p:nvPicPr>
        <p:blipFill>
          <a:blip r:embed="rId6"/>
          <a:stretch>
            <a:fillRect/>
          </a:stretch>
        </p:blipFill>
        <p:spPr>
          <a:xfrm>
            <a:off x="8366476" y="5055150"/>
            <a:ext cx="1869365" cy="147442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01821" y="1486923"/>
            <a:ext cx="5325990" cy="5150044"/>
          </a:xfrm>
          <a:prstGeom prst="rect">
            <a:avLst/>
          </a:prstGeom>
        </p:spPr>
        <p:txBody>
          <a:bodyPr lIns="91440" tIns="45720" rIns="91440" bIns="45720" anchor="t">
            <a:normAutofit fontScale="92500" lnSpcReduction="10000"/>
          </a:bodyPr>
          <a:lstStyle/>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Focus</a:t>
            </a:r>
            <a:r>
              <a:rPr lang="en-US" sz="1600" b="0" i="0" dirty="0">
                <a:solidFill>
                  <a:schemeClr val="tx1">
                    <a:lumMod val="95000"/>
                    <a:lumOff val="5000"/>
                  </a:schemeClr>
                </a:solidFill>
                <a:effectLst/>
                <a:latin typeface="Abadi" panose="020B0604020104020204" pitchFamily="34" charset="0"/>
              </a:rPr>
              <a:t>: Assessing the strategic placement of launch sites concerning railways, highways, coastlines, and cities.</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Visual Aid</a:t>
            </a:r>
            <a:r>
              <a:rPr lang="en-US" sz="1600" b="0" i="0" dirty="0">
                <a:solidFill>
                  <a:schemeClr val="tx1">
                    <a:lumMod val="95000"/>
                    <a:lumOff val="5000"/>
                  </a:schemeClr>
                </a:solidFill>
                <a:effectLst/>
                <a:latin typeface="Abadi" panose="020B0604020104020204" pitchFamily="34" charset="0"/>
              </a:rPr>
              <a:t>: Folium map displaying calculated distances to various landmarks.</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Key Distances</a:t>
            </a:r>
            <a:r>
              <a:rPr lang="en-US" sz="16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To City (1)</a:t>
            </a:r>
            <a:r>
              <a:rPr lang="en-US" sz="1400" b="0" i="0" dirty="0">
                <a:solidFill>
                  <a:schemeClr val="tx1">
                    <a:lumMod val="95000"/>
                    <a:lumOff val="5000"/>
                  </a:schemeClr>
                </a:solidFill>
                <a:effectLst/>
                <a:latin typeface="Abadi" panose="020B0604020104020204" pitchFamily="34" charset="0"/>
              </a:rPr>
              <a:t>: Launch sites maintain a significant distance from populated areas for safety. Example: 78.45 km from the nearest city.</a:t>
            </a:r>
          </a:p>
          <a:p>
            <a:pPr marL="742950" lvl="1" indent="-285750"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To Highway (2)</a:t>
            </a:r>
            <a:r>
              <a:rPr lang="en-US" sz="1400" b="0" i="0" dirty="0">
                <a:solidFill>
                  <a:schemeClr val="tx1">
                    <a:lumMod val="95000"/>
                    <a:lumOff val="5000"/>
                  </a:schemeClr>
                </a:solidFill>
                <a:effectLst/>
                <a:latin typeface="Abadi" panose="020B0604020104020204" pitchFamily="34" charset="0"/>
              </a:rPr>
              <a:t>: Accessibility via highways is ensured, with the closest being 29.21 km away.</a:t>
            </a:r>
          </a:p>
          <a:p>
            <a:pPr marL="742950" lvl="1" indent="-285750"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To Railway (3)</a:t>
            </a:r>
            <a:r>
              <a:rPr lang="en-US" sz="1400" b="0" i="0" dirty="0">
                <a:solidFill>
                  <a:schemeClr val="tx1">
                    <a:lumMod val="95000"/>
                    <a:lumOff val="5000"/>
                  </a:schemeClr>
                </a:solidFill>
                <a:effectLst/>
                <a:latin typeface="Abadi" panose="020B0604020104020204" pitchFamily="34" charset="0"/>
              </a:rPr>
              <a:t>: Sites are typically not in close proximity to railways, supporting operational security. Example: 78 km from the nearest railway station.</a:t>
            </a:r>
          </a:p>
          <a:p>
            <a:pPr marL="742950" lvl="1" indent="-285750" algn="l">
              <a:buFont typeface="Arial" panose="020B0604020202020204" pitchFamily="34" charset="0"/>
              <a:buChar char="•"/>
            </a:pPr>
            <a:r>
              <a:rPr lang="en-US" sz="1400" b="1" i="0" dirty="0">
                <a:solidFill>
                  <a:schemeClr val="tx1">
                    <a:lumMod val="95000"/>
                    <a:lumOff val="5000"/>
                  </a:schemeClr>
                </a:solidFill>
                <a:effectLst/>
                <a:latin typeface="Abadi" panose="020B0604020104020204" pitchFamily="34" charset="0"/>
              </a:rPr>
              <a:t>To Coastline (4)</a:t>
            </a:r>
            <a:r>
              <a:rPr lang="en-US" sz="1400" b="0" i="0" dirty="0">
                <a:solidFill>
                  <a:schemeClr val="tx1">
                    <a:lumMod val="95000"/>
                    <a:lumOff val="5000"/>
                  </a:schemeClr>
                </a:solidFill>
                <a:effectLst/>
                <a:latin typeface="Abadi" panose="020B0604020104020204" pitchFamily="34" charset="0"/>
              </a:rPr>
              <a:t>: Proximity to the coastline is crucial for trajectory planning and potential splashdowns. Example: 0.90 km from the coast.</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Safety &amp; Logistics</a:t>
            </a:r>
            <a:r>
              <a:rPr lang="en-US" sz="16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The locations suggest a balance between safety requirements and logistical needs for transport and recovery operations.</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Strategic Placement</a:t>
            </a:r>
            <a:r>
              <a:rPr lang="en-US" sz="16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Sites are strategically chosen to optimize launch conditions and ensure public safety, while maintaining accessibility for logistical support.</a:t>
            </a:r>
          </a:p>
          <a:p>
            <a:pPr>
              <a:lnSpc>
                <a:spcPct val="100000"/>
              </a:lnSpc>
              <a:spcBef>
                <a:spcPts val="1400"/>
              </a:spcBef>
            </a:pPr>
            <a:endParaRPr lang="en-US" sz="1200" dirty="0">
              <a:solidFill>
                <a:schemeClr val="tx1">
                  <a:lumMod val="95000"/>
                  <a:lumOff val="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Analysis for Launch Sites</a:t>
            </a:r>
          </a:p>
        </p:txBody>
      </p:sp>
      <p:pic>
        <p:nvPicPr>
          <p:cNvPr id="2" name="Imagem 1">
            <a:extLst>
              <a:ext uri="{FF2B5EF4-FFF2-40B4-BE49-F238E27FC236}">
                <a16:creationId xmlns:a16="http://schemas.microsoft.com/office/drawing/2014/main" id="{26C3ECD8-263F-E259-0FA6-30557CA4ED92}"/>
              </a:ext>
            </a:extLst>
          </p:cNvPr>
          <p:cNvPicPr>
            <a:picLocks noChangeAspect="1"/>
          </p:cNvPicPr>
          <p:nvPr/>
        </p:nvPicPr>
        <p:blipFill>
          <a:blip r:embed="rId3"/>
          <a:stretch>
            <a:fillRect/>
          </a:stretch>
        </p:blipFill>
        <p:spPr>
          <a:xfrm>
            <a:off x="6254858" y="5009839"/>
            <a:ext cx="2717153" cy="1722018"/>
          </a:xfrm>
          <a:prstGeom prst="rect">
            <a:avLst/>
          </a:prstGeom>
        </p:spPr>
      </p:pic>
      <p:pic>
        <p:nvPicPr>
          <p:cNvPr id="4" name="Imagem 3">
            <a:extLst>
              <a:ext uri="{FF2B5EF4-FFF2-40B4-BE49-F238E27FC236}">
                <a16:creationId xmlns:a16="http://schemas.microsoft.com/office/drawing/2014/main" id="{232013BD-B785-6C45-CCFB-F85CF1BF0DB2}"/>
              </a:ext>
            </a:extLst>
          </p:cNvPr>
          <p:cNvPicPr>
            <a:picLocks noChangeAspect="1"/>
          </p:cNvPicPr>
          <p:nvPr/>
        </p:nvPicPr>
        <p:blipFill>
          <a:blip r:embed="rId4"/>
          <a:stretch>
            <a:fillRect/>
          </a:stretch>
        </p:blipFill>
        <p:spPr>
          <a:xfrm>
            <a:off x="9086063" y="3646661"/>
            <a:ext cx="2884876" cy="2378912"/>
          </a:xfrm>
          <a:prstGeom prst="rect">
            <a:avLst/>
          </a:prstGeom>
        </p:spPr>
      </p:pic>
      <p:pic>
        <p:nvPicPr>
          <p:cNvPr id="6" name="Imagem 5">
            <a:extLst>
              <a:ext uri="{FF2B5EF4-FFF2-40B4-BE49-F238E27FC236}">
                <a16:creationId xmlns:a16="http://schemas.microsoft.com/office/drawing/2014/main" id="{B51C1B75-6A58-9D57-AFCC-C239D4902DC2}"/>
              </a:ext>
            </a:extLst>
          </p:cNvPr>
          <p:cNvPicPr>
            <a:picLocks noChangeAspect="1"/>
          </p:cNvPicPr>
          <p:nvPr/>
        </p:nvPicPr>
        <p:blipFill>
          <a:blip r:embed="rId5"/>
          <a:stretch>
            <a:fillRect/>
          </a:stretch>
        </p:blipFill>
        <p:spPr>
          <a:xfrm>
            <a:off x="6254858" y="1397434"/>
            <a:ext cx="5434306" cy="2045275"/>
          </a:xfrm>
          <a:prstGeom prst="rect">
            <a:avLst/>
          </a:prstGeom>
        </p:spPr>
      </p:pic>
      <p:pic>
        <p:nvPicPr>
          <p:cNvPr id="7" name="Imagem 6">
            <a:extLst>
              <a:ext uri="{FF2B5EF4-FFF2-40B4-BE49-F238E27FC236}">
                <a16:creationId xmlns:a16="http://schemas.microsoft.com/office/drawing/2014/main" id="{D1AC7A65-F085-DEE4-A078-66296AEDF56B}"/>
              </a:ext>
            </a:extLst>
          </p:cNvPr>
          <p:cNvPicPr>
            <a:picLocks noChangeAspect="1"/>
          </p:cNvPicPr>
          <p:nvPr/>
        </p:nvPicPr>
        <p:blipFill rotWithShape="1">
          <a:blip r:embed="rId6"/>
          <a:srcRect l="24304"/>
          <a:stretch/>
        </p:blipFill>
        <p:spPr>
          <a:xfrm rot="16200000">
            <a:off x="7014202" y="2864504"/>
            <a:ext cx="1206945" cy="2725631"/>
          </a:xfrm>
          <a:prstGeom prst="rect">
            <a:avLst/>
          </a:prstGeom>
        </p:spPr>
      </p:pic>
      <p:sp>
        <p:nvSpPr>
          <p:cNvPr id="9" name="CaixaDeTexto 8">
            <a:extLst>
              <a:ext uri="{FF2B5EF4-FFF2-40B4-BE49-F238E27FC236}">
                <a16:creationId xmlns:a16="http://schemas.microsoft.com/office/drawing/2014/main" id="{B0D57316-6436-1CFA-DD8D-E99BEFE32A4E}"/>
              </a:ext>
            </a:extLst>
          </p:cNvPr>
          <p:cNvSpPr txBox="1"/>
          <p:nvPr/>
        </p:nvSpPr>
        <p:spPr>
          <a:xfrm>
            <a:off x="6254152" y="5009839"/>
            <a:ext cx="301686" cy="369332"/>
          </a:xfrm>
          <a:prstGeom prst="rect">
            <a:avLst/>
          </a:prstGeom>
          <a:solidFill>
            <a:srgbClr val="F2F4F8"/>
          </a:solidFill>
        </p:spPr>
        <p:txBody>
          <a:bodyPr wrap="none" rtlCol="0">
            <a:spAutoFit/>
          </a:bodyPr>
          <a:lstStyle/>
          <a:p>
            <a:r>
              <a:rPr lang="pt-BR" b="1" dirty="0"/>
              <a:t>1</a:t>
            </a:r>
          </a:p>
        </p:txBody>
      </p:sp>
      <p:sp>
        <p:nvSpPr>
          <p:cNvPr id="10" name="CaixaDeTexto 9">
            <a:extLst>
              <a:ext uri="{FF2B5EF4-FFF2-40B4-BE49-F238E27FC236}">
                <a16:creationId xmlns:a16="http://schemas.microsoft.com/office/drawing/2014/main" id="{1A265D1F-4399-D51C-1543-F5B1C96A14FE}"/>
              </a:ext>
            </a:extLst>
          </p:cNvPr>
          <p:cNvSpPr txBox="1"/>
          <p:nvPr/>
        </p:nvSpPr>
        <p:spPr>
          <a:xfrm>
            <a:off x="9082950" y="3623846"/>
            <a:ext cx="301686" cy="369332"/>
          </a:xfrm>
          <a:prstGeom prst="rect">
            <a:avLst/>
          </a:prstGeom>
          <a:solidFill>
            <a:srgbClr val="F2F4F8"/>
          </a:solidFill>
        </p:spPr>
        <p:txBody>
          <a:bodyPr wrap="none" rtlCol="0">
            <a:spAutoFit/>
          </a:bodyPr>
          <a:lstStyle/>
          <a:p>
            <a:r>
              <a:rPr lang="pt-BR" b="1" dirty="0"/>
              <a:t>2</a:t>
            </a:r>
          </a:p>
        </p:txBody>
      </p:sp>
      <p:sp>
        <p:nvSpPr>
          <p:cNvPr id="11" name="CaixaDeTexto 10">
            <a:extLst>
              <a:ext uri="{FF2B5EF4-FFF2-40B4-BE49-F238E27FC236}">
                <a16:creationId xmlns:a16="http://schemas.microsoft.com/office/drawing/2014/main" id="{31B247D2-6B08-FD48-D42F-78143A821A32}"/>
              </a:ext>
            </a:extLst>
          </p:cNvPr>
          <p:cNvSpPr txBox="1"/>
          <p:nvPr/>
        </p:nvSpPr>
        <p:spPr>
          <a:xfrm>
            <a:off x="6254152" y="1404716"/>
            <a:ext cx="301686" cy="369332"/>
          </a:xfrm>
          <a:prstGeom prst="rect">
            <a:avLst/>
          </a:prstGeom>
          <a:solidFill>
            <a:srgbClr val="F2F4F8"/>
          </a:solidFill>
        </p:spPr>
        <p:txBody>
          <a:bodyPr wrap="none" rtlCol="0">
            <a:spAutoFit/>
          </a:bodyPr>
          <a:lstStyle/>
          <a:p>
            <a:r>
              <a:rPr lang="pt-BR" b="1" dirty="0"/>
              <a:t>4</a:t>
            </a:r>
          </a:p>
        </p:txBody>
      </p:sp>
      <p:sp>
        <p:nvSpPr>
          <p:cNvPr id="12" name="CaixaDeTexto 11">
            <a:extLst>
              <a:ext uri="{FF2B5EF4-FFF2-40B4-BE49-F238E27FC236}">
                <a16:creationId xmlns:a16="http://schemas.microsoft.com/office/drawing/2014/main" id="{60A92E99-2856-B5FE-285B-5F0EA6A86174}"/>
              </a:ext>
            </a:extLst>
          </p:cNvPr>
          <p:cNvSpPr txBox="1"/>
          <p:nvPr/>
        </p:nvSpPr>
        <p:spPr>
          <a:xfrm>
            <a:off x="6255709" y="3575060"/>
            <a:ext cx="301686" cy="369332"/>
          </a:xfrm>
          <a:prstGeom prst="rect">
            <a:avLst/>
          </a:prstGeom>
          <a:solidFill>
            <a:srgbClr val="F2F4F8"/>
          </a:solidFill>
        </p:spPr>
        <p:txBody>
          <a:bodyPr wrap="none" rtlCol="0">
            <a:spAutoFit/>
          </a:bodyPr>
          <a:lstStyle/>
          <a:p>
            <a:r>
              <a:rPr lang="pt-BR" b="1" dirty="0"/>
              <a:t>3</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2271" y="1536242"/>
            <a:ext cx="10929391" cy="4351338"/>
          </a:xfrm>
          <a:prstGeom prst="rect">
            <a:avLst/>
          </a:prstGeom>
        </p:spPr>
        <p:txBody>
          <a:bodyPr lIns="91440" tIns="45720" rIns="91440" bIns="45720" anchor="t">
            <a:normAutofit/>
          </a:bodyPr>
          <a:lstStyle/>
          <a:p>
            <a:pPr algn="l">
              <a:buFont typeface="Arial" panose="020B0604020202020204" pitchFamily="34" charset="0"/>
              <a:buChar char="•"/>
            </a:pPr>
            <a:r>
              <a:rPr lang="en-US" sz="1800" b="1" i="0" dirty="0">
                <a:solidFill>
                  <a:schemeClr val="tx1">
                    <a:lumMod val="95000"/>
                    <a:lumOff val="5000"/>
                  </a:schemeClr>
                </a:solidFill>
                <a:effectLst/>
                <a:latin typeface="Abadi" panose="020B0604020104020204" pitchFamily="34" charset="0"/>
              </a:rPr>
              <a:t>Visualization</a:t>
            </a:r>
            <a:r>
              <a:rPr lang="en-US" sz="1800" b="0" i="0" dirty="0">
                <a:solidFill>
                  <a:schemeClr val="tx1">
                    <a:lumMod val="95000"/>
                    <a:lumOff val="5000"/>
                  </a:schemeClr>
                </a:solidFill>
                <a:effectLst/>
                <a:latin typeface="Abadi" panose="020B0604020104020204" pitchFamily="34" charset="0"/>
              </a:rPr>
              <a:t>: Pie chart illustrating the proportion of successful launches from each SpaceX site.</a:t>
            </a:r>
          </a:p>
          <a:p>
            <a:pPr algn="l">
              <a:buFont typeface="Arial" panose="020B0604020202020204" pitchFamily="34" charset="0"/>
              <a:buChar char="•"/>
            </a:pPr>
            <a:r>
              <a:rPr lang="en-US" sz="1800" b="1" i="0" dirty="0">
                <a:solidFill>
                  <a:schemeClr val="tx1">
                    <a:lumMod val="95000"/>
                    <a:lumOff val="5000"/>
                  </a:schemeClr>
                </a:solidFill>
                <a:effectLst/>
                <a:latin typeface="Abadi" panose="020B0604020104020204" pitchFamily="34" charset="0"/>
              </a:rPr>
              <a:t>Key Data Points</a:t>
            </a:r>
            <a:r>
              <a:rPr lang="en-US" sz="18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600" b="0" i="0" dirty="0">
                <a:solidFill>
                  <a:schemeClr val="tx1">
                    <a:lumMod val="95000"/>
                    <a:lumOff val="5000"/>
                  </a:schemeClr>
                </a:solidFill>
                <a:effectLst/>
                <a:latin typeface="Abadi" panose="020B0604020104020204" pitchFamily="34" charset="0"/>
              </a:rPr>
              <a:t>KSC LC-39A has the highest share of successful launches, representing 41.7% of the total.</a:t>
            </a:r>
          </a:p>
          <a:p>
            <a:pPr marL="742950" lvl="1" indent="-285750" algn="l">
              <a:buFont typeface="Arial" panose="020B0604020202020204" pitchFamily="34" charset="0"/>
              <a:buChar char="•"/>
            </a:pPr>
            <a:r>
              <a:rPr lang="en-US" sz="1600" b="0" i="0" dirty="0">
                <a:solidFill>
                  <a:schemeClr val="tx1">
                    <a:lumMod val="95000"/>
                    <a:lumOff val="5000"/>
                  </a:schemeClr>
                </a:solidFill>
                <a:effectLst/>
                <a:latin typeface="Abadi" panose="020B0604020104020204" pitchFamily="34" charset="0"/>
              </a:rPr>
              <a:t>CCAFS LC-40 is also a significant contributor to success, split between two entries in the chart due to data representation.</a:t>
            </a:r>
          </a:p>
          <a:p>
            <a:pPr marL="742950" lvl="1" indent="-285750" algn="l">
              <a:buFont typeface="Arial" panose="020B0604020202020204" pitchFamily="34" charset="0"/>
              <a:buChar char="•"/>
            </a:pPr>
            <a:r>
              <a:rPr lang="en-US" sz="1600" b="0" i="0" dirty="0">
                <a:solidFill>
                  <a:schemeClr val="tx1">
                    <a:lumMod val="95000"/>
                    <a:lumOff val="5000"/>
                  </a:schemeClr>
                </a:solidFill>
                <a:effectLst/>
                <a:latin typeface="Abadi" panose="020B0604020104020204" pitchFamily="34" charset="0"/>
              </a:rPr>
              <a:t>VAFB SLC-4E contributes 16.7%, showcasing its role in SpaceX's operations.</a:t>
            </a:r>
          </a:p>
          <a:p>
            <a:pPr>
              <a:lnSpc>
                <a:spcPct val="100000"/>
              </a:lnSpc>
              <a:spcBef>
                <a:spcPts val="1400"/>
              </a:spcBef>
            </a:pPr>
            <a:endParaRPr lang="en-US" sz="1600" dirty="0">
              <a:solidFill>
                <a:schemeClr val="tx1">
                  <a:lumMod val="95000"/>
                  <a:lumOff val="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Distribution Across SpaceX Sites</a:t>
            </a:r>
          </a:p>
        </p:txBody>
      </p:sp>
      <p:pic>
        <p:nvPicPr>
          <p:cNvPr id="4" name="Imagem 3">
            <a:extLst>
              <a:ext uri="{FF2B5EF4-FFF2-40B4-BE49-F238E27FC236}">
                <a16:creationId xmlns:a16="http://schemas.microsoft.com/office/drawing/2014/main" id="{14B81475-8CFA-3D27-B9B9-FB2F882FE91A}"/>
              </a:ext>
            </a:extLst>
          </p:cNvPr>
          <p:cNvPicPr>
            <a:picLocks noChangeAspect="1"/>
          </p:cNvPicPr>
          <p:nvPr/>
        </p:nvPicPr>
        <p:blipFill>
          <a:blip r:embed="rId3"/>
          <a:stretch>
            <a:fillRect/>
          </a:stretch>
        </p:blipFill>
        <p:spPr>
          <a:xfrm>
            <a:off x="6303967" y="3643911"/>
            <a:ext cx="5154005" cy="2675439"/>
          </a:xfrm>
          <a:prstGeom prst="rect">
            <a:avLst/>
          </a:prstGeom>
        </p:spPr>
      </p:pic>
      <p:sp>
        <p:nvSpPr>
          <p:cNvPr id="9" name="Content Placeholder 4">
            <a:extLst>
              <a:ext uri="{FF2B5EF4-FFF2-40B4-BE49-F238E27FC236}">
                <a16:creationId xmlns:a16="http://schemas.microsoft.com/office/drawing/2014/main" id="{ED4CCC01-B15D-00C8-2858-44805A77D051}"/>
              </a:ext>
            </a:extLst>
          </p:cNvPr>
          <p:cNvSpPr txBox="1">
            <a:spLocks/>
          </p:cNvSpPr>
          <p:nvPr/>
        </p:nvSpPr>
        <p:spPr>
          <a:xfrm>
            <a:off x="772271" y="3711911"/>
            <a:ext cx="5225348"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chemeClr val="tx1">
                    <a:lumMod val="95000"/>
                    <a:lumOff val="5000"/>
                  </a:schemeClr>
                </a:solidFill>
                <a:latin typeface="Abadi" panose="020B0604020104020204" pitchFamily="34" charset="0"/>
              </a:rPr>
              <a:t>Insights</a:t>
            </a:r>
            <a:r>
              <a:rPr lang="en-US" sz="1800" dirty="0">
                <a:solidFill>
                  <a:schemeClr val="tx1">
                    <a:lumMod val="95000"/>
                    <a:lumOff val="5000"/>
                  </a:schemeClr>
                </a:solidFill>
                <a:latin typeface="Abadi" panose="020B0604020104020204" pitchFamily="34" charset="0"/>
              </a:rPr>
              <a:t>:</a:t>
            </a:r>
          </a:p>
          <a:p>
            <a:pPr marL="742950" lvl="1" indent="-285750"/>
            <a:r>
              <a:rPr lang="en-US" sz="1600" dirty="0">
                <a:solidFill>
                  <a:schemeClr val="tx1">
                    <a:lumMod val="95000"/>
                    <a:lumOff val="5000"/>
                  </a:schemeClr>
                </a:solidFill>
                <a:latin typeface="Abadi" panose="020B0604020104020204" pitchFamily="34" charset="0"/>
              </a:rPr>
              <a:t>The data underscores KSC LC-39A's prominent role in SpaceX's successful missions.</a:t>
            </a:r>
          </a:p>
          <a:p>
            <a:pPr marL="742950" lvl="1" indent="-285750"/>
            <a:r>
              <a:rPr lang="en-US" sz="1600" dirty="0">
                <a:solidFill>
                  <a:schemeClr val="tx1">
                    <a:lumMod val="95000"/>
                    <a:lumOff val="5000"/>
                  </a:schemeClr>
                </a:solidFill>
                <a:latin typeface="Abadi" panose="020B0604020104020204" pitchFamily="34" charset="0"/>
              </a:rPr>
              <a:t>The pie chart's color coding makes it easy to distinguish between the sites.</a:t>
            </a:r>
          </a:p>
          <a:p>
            <a:r>
              <a:rPr lang="en-US" sz="1800" b="1" dirty="0">
                <a:solidFill>
                  <a:schemeClr val="tx1">
                    <a:lumMod val="95000"/>
                    <a:lumOff val="5000"/>
                  </a:schemeClr>
                </a:solidFill>
                <a:latin typeface="Abadi" panose="020B0604020104020204" pitchFamily="34" charset="0"/>
              </a:rPr>
              <a:t>Analysis</a:t>
            </a:r>
            <a:r>
              <a:rPr lang="en-US" sz="1800" dirty="0">
                <a:solidFill>
                  <a:schemeClr val="tx1">
                    <a:lumMod val="95000"/>
                    <a:lumOff val="5000"/>
                  </a:schemeClr>
                </a:solidFill>
                <a:latin typeface="Abadi" panose="020B0604020104020204" pitchFamily="34" charset="0"/>
              </a:rPr>
              <a:t>:</a:t>
            </a:r>
          </a:p>
          <a:p>
            <a:pPr marL="742950" lvl="1" indent="-285750"/>
            <a:r>
              <a:rPr lang="en-US" sz="1600" dirty="0">
                <a:solidFill>
                  <a:schemeClr val="tx1">
                    <a:lumMod val="95000"/>
                    <a:lumOff val="5000"/>
                  </a:schemeClr>
                </a:solidFill>
                <a:latin typeface="Abadi" panose="020B0604020104020204" pitchFamily="34" charset="0"/>
              </a:rPr>
              <a:t>The success distribution reflects both the operational history and the evolution of launch site usage over time.</a:t>
            </a:r>
          </a:p>
          <a:p>
            <a:pPr>
              <a:lnSpc>
                <a:spcPct val="100000"/>
              </a:lnSpc>
              <a:spcBef>
                <a:spcPts val="1400"/>
              </a:spcBef>
            </a:pPr>
            <a:endParaRPr lang="en-US" sz="1600" dirty="0">
              <a:solidFill>
                <a:schemeClr val="tx1">
                  <a:lumMod val="95000"/>
                  <a:lumOff val="5000"/>
                </a:schemeClr>
              </a:solidFill>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63586"/>
            <a:ext cx="10399485" cy="35860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tx1">
                    <a:lumMod val="95000"/>
                    <a:lumOff val="5000"/>
                  </a:schemeClr>
                </a:solidFill>
                <a:latin typeface="Abadi" panose="020B0604020104020204" pitchFamily="34" charset="0"/>
              </a:rPr>
              <a:t>Project background and context</a:t>
            </a:r>
          </a:p>
          <a:p>
            <a:pPr lvl="1">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Cost Advantage</a:t>
            </a:r>
            <a:r>
              <a:rPr lang="en-US" sz="1600" b="0" i="0" dirty="0">
                <a:solidFill>
                  <a:schemeClr val="tx1">
                    <a:lumMod val="95000"/>
                    <a:lumOff val="5000"/>
                  </a:schemeClr>
                </a:solidFill>
                <a:effectLst/>
                <a:latin typeface="Abadi" panose="020B0604020104020204" pitchFamily="34" charset="0"/>
              </a:rPr>
              <a:t>: Falcon 9's launch cost is $62 million, significantly lower than competitors' average of $165 million.</a:t>
            </a:r>
          </a:p>
          <a:p>
            <a:pPr lvl="1">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Innovation in Reusability</a:t>
            </a:r>
            <a:r>
              <a:rPr lang="en-US" sz="1600" b="0" i="0" dirty="0">
                <a:solidFill>
                  <a:schemeClr val="tx1">
                    <a:lumMod val="95000"/>
                    <a:lumOff val="5000"/>
                  </a:schemeClr>
                </a:solidFill>
                <a:effectLst/>
                <a:latin typeface="Abadi" panose="020B0604020104020204" pitchFamily="34" charset="0"/>
              </a:rPr>
              <a:t>: Key savings due to Space X's ability to reuse the rocket's first stage.</a:t>
            </a:r>
          </a:p>
          <a:p>
            <a:pPr lvl="1">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Project Goal</a:t>
            </a:r>
            <a:r>
              <a:rPr lang="en-US" sz="1600" b="0" i="0" dirty="0">
                <a:solidFill>
                  <a:schemeClr val="tx1">
                    <a:lumMod val="95000"/>
                    <a:lumOff val="5000"/>
                  </a:schemeClr>
                </a:solidFill>
                <a:effectLst/>
                <a:latin typeface="Abadi" panose="020B0604020104020204" pitchFamily="34" charset="0"/>
              </a:rPr>
              <a:t>: Develop a machine learning model to predict the success of Falcon 9 first stage landings.</a:t>
            </a:r>
          </a:p>
          <a:p>
            <a:pPr lvl="1">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Competitive Analysis</a:t>
            </a:r>
            <a:r>
              <a:rPr lang="en-US" sz="1600" b="0" i="0" dirty="0">
                <a:solidFill>
                  <a:schemeClr val="tx1">
                    <a:lumMod val="95000"/>
                    <a:lumOff val="5000"/>
                  </a:schemeClr>
                </a:solidFill>
                <a:effectLst/>
                <a:latin typeface="Abadi" panose="020B0604020104020204" pitchFamily="34" charset="0"/>
              </a:rPr>
              <a:t>: Insightful for competitors aiming to bid against Space X.</a:t>
            </a:r>
          </a:p>
          <a:p>
            <a:pPr marL="457200" lvl="1" indent="0">
              <a:buNone/>
            </a:pPr>
            <a:endParaRPr lang="en-US" sz="2800" dirty="0">
              <a:solidFill>
                <a:schemeClr val="tx1">
                  <a:lumMod val="95000"/>
                  <a:lumOff val="5000"/>
                </a:schemeClr>
              </a:solidFill>
              <a:latin typeface="Abadi" panose="020B0604020104020204" pitchFamily="34" charset="0"/>
            </a:endParaRPr>
          </a:p>
          <a:p>
            <a:pPr>
              <a:spcBef>
                <a:spcPts val="1400"/>
              </a:spcBef>
            </a:pPr>
            <a:r>
              <a:rPr lang="en-US" sz="2200" dirty="0">
                <a:solidFill>
                  <a:schemeClr val="tx1">
                    <a:lumMod val="95000"/>
                    <a:lumOff val="5000"/>
                  </a:schemeClr>
                </a:solidFill>
                <a:latin typeface="Abadi" panose="020B0604020104020204" pitchFamily="34" charset="0"/>
              </a:rPr>
              <a:t>Problems you want to find answers</a:t>
            </a:r>
          </a:p>
          <a:p>
            <a:pPr lvl="1">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Determinants of Success</a:t>
            </a:r>
            <a:r>
              <a:rPr lang="en-US" sz="1600" b="0" i="0" dirty="0">
                <a:solidFill>
                  <a:schemeClr val="tx1">
                    <a:lumMod val="95000"/>
                    <a:lumOff val="5000"/>
                  </a:schemeClr>
                </a:solidFill>
                <a:effectLst/>
                <a:latin typeface="Abadi" panose="020B0604020104020204" pitchFamily="34" charset="0"/>
              </a:rPr>
              <a:t>: What factors most influence the success of Falcon 9's first stage landing?</a:t>
            </a:r>
          </a:p>
          <a:p>
            <a:pPr lvl="1">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Feature Interactions</a:t>
            </a:r>
            <a:r>
              <a:rPr lang="en-US" sz="1600" b="0" i="0" dirty="0">
                <a:solidFill>
                  <a:schemeClr val="tx1">
                    <a:lumMod val="95000"/>
                    <a:lumOff val="5000"/>
                  </a:schemeClr>
                </a:solidFill>
                <a:effectLst/>
                <a:latin typeface="Abadi" panose="020B0604020104020204" pitchFamily="34" charset="0"/>
              </a:rPr>
              <a:t>: How do different operational parameters interact to affect landing outcomes?</a:t>
            </a:r>
          </a:p>
          <a:p>
            <a:pPr lvl="1">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Optimal Conditions</a:t>
            </a:r>
            <a:r>
              <a:rPr lang="en-US" sz="1600" b="0" i="0" dirty="0">
                <a:solidFill>
                  <a:schemeClr val="tx1">
                    <a:lumMod val="95000"/>
                    <a:lumOff val="5000"/>
                  </a:schemeClr>
                </a:solidFill>
                <a:effectLst/>
                <a:latin typeface="Abadi" panose="020B0604020104020204" pitchFamily="34" charset="0"/>
              </a:rPr>
              <a:t>: Identifying conditions that maximize successful landing probabilities.</a:t>
            </a:r>
          </a:p>
          <a:p>
            <a:pPr marL="0" indent="0">
              <a:spcBef>
                <a:spcPts val="1400"/>
              </a:spcBef>
              <a:buNone/>
            </a:pPr>
            <a:endParaRPr lang="en-US" sz="2200" dirty="0">
              <a:solidFill>
                <a:schemeClr val="tx1">
                  <a:lumMod val="95000"/>
                  <a:lumOff val="5000"/>
                </a:schemeClr>
              </a:solidFill>
              <a:latin typeface="Abadi" panose="020B0604020104020204" pitchFamily="34" charset="0"/>
            </a:endParaRPr>
          </a:p>
          <a:p>
            <a:pPr marL="0" indent="0">
              <a:spcBef>
                <a:spcPts val="1400"/>
              </a:spcBef>
              <a:buNone/>
            </a:pPr>
            <a:endParaRPr lang="en-US" sz="2200" dirty="0">
              <a:solidFill>
                <a:schemeClr val="tx1">
                  <a:lumMod val="95000"/>
                  <a:lumOff val="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06447"/>
            <a:ext cx="10551583" cy="4351338"/>
          </a:xfrm>
          <a:prstGeom prst="rect">
            <a:avLst/>
          </a:prstGeom>
        </p:spPr>
        <p:txBody>
          <a:bodyPr lIns="91440" tIns="45720" rIns="91440" bIns="45720" anchor="t">
            <a:normAutofit/>
          </a:bodyPr>
          <a:lstStyle/>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Visualization</a:t>
            </a:r>
            <a:r>
              <a:rPr lang="en-US" sz="1600" b="0" i="0" dirty="0">
                <a:solidFill>
                  <a:schemeClr val="tx1">
                    <a:lumMod val="95000"/>
                    <a:lumOff val="5000"/>
                  </a:schemeClr>
                </a:solidFill>
                <a:effectLst/>
                <a:latin typeface="Abadi" panose="020B0604020104020204" pitchFamily="34" charset="0"/>
              </a:rPr>
              <a:t>: Pie chart displaying the success-to-failure ratio of launches.</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Color Coding</a:t>
            </a:r>
            <a:r>
              <a:rPr lang="en-US" sz="16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Blue represents successful launches (76.9%).</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Red indicates failed launches (23.1%).</a:t>
            </a:r>
          </a:p>
          <a:p>
            <a:pPr algn="l">
              <a:buFont typeface="Arial" panose="020B0604020202020204" pitchFamily="34" charset="0"/>
              <a:buChar char="•"/>
            </a:pPr>
            <a:r>
              <a:rPr lang="en-US" sz="1600" b="1" i="0" dirty="0">
                <a:solidFill>
                  <a:schemeClr val="tx1">
                    <a:lumMod val="95000"/>
                    <a:lumOff val="5000"/>
                  </a:schemeClr>
                </a:solidFill>
                <a:effectLst/>
                <a:latin typeface="Abadi" panose="020B0604020104020204" pitchFamily="34" charset="0"/>
              </a:rPr>
              <a:t>Key Takeaway</a:t>
            </a:r>
            <a:r>
              <a:rPr lang="en-US" sz="1600" b="0" i="0" dirty="0">
                <a:solidFill>
                  <a:schemeClr val="tx1">
                    <a:lumMod val="95000"/>
                    <a:lumOff val="5000"/>
                  </a:schemeClr>
                </a:solidFill>
                <a:effectLst/>
                <a:latin typeface="Abadi" panose="020B0604020104020204" pitchFamily="34" charset="0"/>
              </a:rPr>
              <a:t>:</a:t>
            </a:r>
          </a:p>
          <a:p>
            <a:pPr marL="742950" lvl="1" indent="-285750" algn="l">
              <a:buFont typeface="Arial" panose="020B0604020202020204" pitchFamily="34" charset="0"/>
              <a:buChar char="•"/>
            </a:pPr>
            <a:r>
              <a:rPr lang="en-US" sz="1400" b="0" i="0" dirty="0">
                <a:solidFill>
                  <a:schemeClr val="tx1">
                    <a:lumMod val="95000"/>
                    <a:lumOff val="5000"/>
                  </a:schemeClr>
                </a:solidFill>
                <a:effectLst/>
                <a:latin typeface="Abadi" panose="020B0604020104020204" pitchFamily="34" charset="0"/>
              </a:rPr>
              <a:t>KSC LC-39A has a high success rate, demonstrating its reliability as a launch site.</a:t>
            </a:r>
          </a:p>
          <a:p>
            <a:endParaRPr lang="en-US" sz="1600" dirty="0">
              <a:solidFill>
                <a:schemeClr val="tx1">
                  <a:lumMod val="95000"/>
                  <a:lumOff val="5000"/>
                </a:schemeClr>
              </a:solidFill>
              <a:latin typeface="Abadi" panose="020B0604020104020204" pitchFamily="34" charset="0"/>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KSC LC-39A</a:t>
            </a:r>
          </a:p>
        </p:txBody>
      </p:sp>
      <p:sp>
        <p:nvSpPr>
          <p:cNvPr id="2" name="Content Placeholder 4">
            <a:extLst>
              <a:ext uri="{FF2B5EF4-FFF2-40B4-BE49-F238E27FC236}">
                <a16:creationId xmlns:a16="http://schemas.microsoft.com/office/drawing/2014/main" id="{01D75F72-0B8D-88B1-4916-D6B6325BED11}"/>
              </a:ext>
            </a:extLst>
          </p:cNvPr>
          <p:cNvSpPr txBox="1">
            <a:spLocks/>
          </p:cNvSpPr>
          <p:nvPr/>
        </p:nvSpPr>
        <p:spPr>
          <a:xfrm>
            <a:off x="5400136" y="3849904"/>
            <a:ext cx="6194627"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chemeClr val="tx1">
                    <a:lumMod val="95000"/>
                    <a:lumOff val="5000"/>
                  </a:schemeClr>
                </a:solidFill>
                <a:latin typeface="Abadi" panose="020B0604020104020204" pitchFamily="34" charset="0"/>
              </a:rPr>
              <a:t>Implications</a:t>
            </a:r>
            <a:r>
              <a:rPr lang="en-US" sz="1600" dirty="0">
                <a:solidFill>
                  <a:schemeClr val="tx1">
                    <a:lumMod val="95000"/>
                    <a:lumOff val="5000"/>
                  </a:schemeClr>
                </a:solidFill>
                <a:latin typeface="Abadi" panose="020B0604020104020204" pitchFamily="34" charset="0"/>
              </a:rPr>
              <a:t>:</a:t>
            </a:r>
          </a:p>
          <a:p>
            <a:pPr marL="742950" lvl="1" indent="-285750"/>
            <a:r>
              <a:rPr lang="en-US" sz="1400" dirty="0">
                <a:solidFill>
                  <a:schemeClr val="tx1">
                    <a:lumMod val="95000"/>
                    <a:lumOff val="5000"/>
                  </a:schemeClr>
                </a:solidFill>
                <a:latin typeface="Abadi" panose="020B0604020104020204" pitchFamily="34" charset="0"/>
              </a:rPr>
              <a:t>The substantial success rate underscores the effectiveness of launch operations and technology at KSC LC-39A.</a:t>
            </a:r>
          </a:p>
          <a:p>
            <a:r>
              <a:rPr lang="en-US" sz="1600" b="1" dirty="0">
                <a:solidFill>
                  <a:schemeClr val="tx1">
                    <a:lumMod val="95000"/>
                    <a:lumOff val="5000"/>
                  </a:schemeClr>
                </a:solidFill>
                <a:latin typeface="Abadi" panose="020B0604020104020204" pitchFamily="34" charset="0"/>
              </a:rPr>
              <a:t>Analysis</a:t>
            </a:r>
            <a:r>
              <a:rPr lang="en-US" sz="1600" dirty="0">
                <a:solidFill>
                  <a:schemeClr val="tx1">
                    <a:lumMod val="95000"/>
                    <a:lumOff val="5000"/>
                  </a:schemeClr>
                </a:solidFill>
                <a:latin typeface="Abadi" panose="020B0604020104020204" pitchFamily="34" charset="0"/>
              </a:rPr>
              <a:t>:</a:t>
            </a:r>
          </a:p>
          <a:p>
            <a:pPr marL="742950" lvl="1" indent="-285750"/>
            <a:r>
              <a:rPr lang="en-US" sz="1400" dirty="0">
                <a:solidFill>
                  <a:schemeClr val="tx1">
                    <a:lumMod val="95000"/>
                    <a:lumOff val="5000"/>
                  </a:schemeClr>
                </a:solidFill>
                <a:latin typeface="Abadi" panose="020B0604020104020204" pitchFamily="34" charset="0"/>
              </a:rPr>
              <a:t>The pie chart provides a clear visual representation of launch outcomes, facilitating quick assessment of site performance.</a:t>
            </a:r>
          </a:p>
          <a:p>
            <a:endParaRPr lang="en-US" sz="1600" dirty="0">
              <a:solidFill>
                <a:schemeClr val="tx1">
                  <a:lumMod val="95000"/>
                  <a:lumOff val="5000"/>
                </a:schemeClr>
              </a:solidFill>
              <a:latin typeface="Abadi" panose="020B0604020104020204" pitchFamily="34" charset="0"/>
            </a:endParaRPr>
          </a:p>
        </p:txBody>
      </p:sp>
      <p:pic>
        <p:nvPicPr>
          <p:cNvPr id="6" name="Imagem 5">
            <a:extLst>
              <a:ext uri="{FF2B5EF4-FFF2-40B4-BE49-F238E27FC236}">
                <a16:creationId xmlns:a16="http://schemas.microsoft.com/office/drawing/2014/main" id="{3E05D12F-6583-8802-140D-C088837F344B}"/>
              </a:ext>
            </a:extLst>
          </p:cNvPr>
          <p:cNvPicPr>
            <a:picLocks noChangeAspect="1"/>
          </p:cNvPicPr>
          <p:nvPr/>
        </p:nvPicPr>
        <p:blipFill>
          <a:blip r:embed="rId3"/>
          <a:stretch>
            <a:fillRect/>
          </a:stretch>
        </p:blipFill>
        <p:spPr>
          <a:xfrm>
            <a:off x="113109" y="3510951"/>
            <a:ext cx="5150236" cy="299878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55942" y="1570718"/>
            <a:ext cx="10414662" cy="4351338"/>
          </a:xfrm>
          <a:prstGeom prst="rect">
            <a:avLst/>
          </a:prstGeom>
        </p:spPr>
        <p:txBody>
          <a:bodyPr lIns="91440" tIns="45720" rIns="91440" bIns="45720" anchor="t">
            <a:normAutofit/>
          </a:bodyPr>
          <a:lstStyle/>
          <a:p>
            <a:pPr algn="l">
              <a:buFont typeface="Arial" panose="020B0604020202020204" pitchFamily="34" charset="0"/>
              <a:buChar char="•"/>
            </a:pPr>
            <a:r>
              <a:rPr lang="en-US" sz="1600" b="0" i="0" dirty="0">
                <a:effectLst/>
                <a:latin typeface="Abadi" panose="020B0604020104020204" pitchFamily="34" charset="0"/>
              </a:rPr>
              <a:t>Using a range slider, we explored the relationship between payload weight and launch outcomes.</a:t>
            </a:r>
          </a:p>
          <a:p>
            <a:pPr algn="l">
              <a:buFont typeface="Arial" panose="020B0604020202020204" pitchFamily="34" charset="0"/>
              <a:buChar char="•"/>
            </a:pPr>
            <a:r>
              <a:rPr lang="en-US" sz="1600" b="0" i="0" dirty="0">
                <a:effectLst/>
                <a:latin typeface="Abadi" panose="020B0604020104020204" pitchFamily="34" charset="0"/>
              </a:rPr>
              <a:t>Notably, the success rates for low-weighted payloads are higher compared to heavy payloads.</a:t>
            </a:r>
          </a:p>
          <a:p>
            <a:pPr algn="l">
              <a:buFont typeface="Arial" panose="020B0604020202020204" pitchFamily="34" charset="0"/>
              <a:buChar char="•"/>
            </a:pPr>
            <a:r>
              <a:rPr lang="en-US" sz="1600" b="0" i="0" dirty="0">
                <a:effectLst/>
                <a:latin typeface="Abadi" panose="020B0604020104020204" pitchFamily="34" charset="0"/>
              </a:rPr>
              <a:t>Further analysis can help identify specific payload ranges or booster versions associated with the largest success rates.</a:t>
            </a:r>
          </a:p>
          <a:p>
            <a:pPr>
              <a:lnSpc>
                <a:spcPct val="100000"/>
              </a:lnSpc>
              <a:spcBef>
                <a:spcPts val="1400"/>
              </a:spcBef>
            </a:pPr>
            <a:endParaRPr lang="en-US" sz="2200" dirty="0">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 for All Sites</a:t>
            </a:r>
          </a:p>
        </p:txBody>
      </p:sp>
      <p:pic>
        <p:nvPicPr>
          <p:cNvPr id="4" name="Imagem 3">
            <a:extLst>
              <a:ext uri="{FF2B5EF4-FFF2-40B4-BE49-F238E27FC236}">
                <a16:creationId xmlns:a16="http://schemas.microsoft.com/office/drawing/2014/main" id="{F8CF365F-9E5C-B8B6-046E-DA92A7F498B0}"/>
              </a:ext>
            </a:extLst>
          </p:cNvPr>
          <p:cNvPicPr>
            <a:picLocks noChangeAspect="1"/>
          </p:cNvPicPr>
          <p:nvPr/>
        </p:nvPicPr>
        <p:blipFill>
          <a:blip r:embed="rId3"/>
          <a:stretch>
            <a:fillRect/>
          </a:stretch>
        </p:blipFill>
        <p:spPr>
          <a:xfrm>
            <a:off x="355942" y="2958545"/>
            <a:ext cx="10205049" cy="314120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26506"/>
            <a:ext cx="10849771"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The decision tree classifier achieves the highest level of classification accuracy among the models.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m 2">
            <a:extLst>
              <a:ext uri="{FF2B5EF4-FFF2-40B4-BE49-F238E27FC236}">
                <a16:creationId xmlns:a16="http://schemas.microsoft.com/office/drawing/2014/main" id="{86F5EB4F-ADEF-F73A-FD32-08411B2612E2}"/>
              </a:ext>
            </a:extLst>
          </p:cNvPr>
          <p:cNvPicPr>
            <a:picLocks noChangeAspect="1"/>
          </p:cNvPicPr>
          <p:nvPr/>
        </p:nvPicPr>
        <p:blipFill>
          <a:blip r:embed="rId3"/>
          <a:stretch>
            <a:fillRect/>
          </a:stretch>
        </p:blipFill>
        <p:spPr>
          <a:xfrm>
            <a:off x="1082406" y="2580226"/>
            <a:ext cx="9440592" cy="290553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31631" y="2118427"/>
            <a:ext cx="3861139"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of the decision tree classifier reveals its ability to differentiate between various classes, with a noteworthy concern being the occurrence of false positives. These false positives indicate instances where the classifier incorrectly identifies unsuccessful landings as successful ones.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m 2">
            <a:extLst>
              <a:ext uri="{FF2B5EF4-FFF2-40B4-BE49-F238E27FC236}">
                <a16:creationId xmlns:a16="http://schemas.microsoft.com/office/drawing/2014/main" id="{4FDD79A6-66FA-A1C0-8C81-B19961FDA916}"/>
              </a:ext>
            </a:extLst>
          </p:cNvPr>
          <p:cNvPicPr>
            <a:picLocks noChangeAspect="1"/>
          </p:cNvPicPr>
          <p:nvPr/>
        </p:nvPicPr>
        <p:blipFill>
          <a:blip r:embed="rId3"/>
          <a:stretch>
            <a:fillRect/>
          </a:stretch>
        </p:blipFill>
        <p:spPr>
          <a:xfrm>
            <a:off x="5412175" y="1409244"/>
            <a:ext cx="5163271" cy="522995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452955" cy="4351338"/>
          </a:xfrm>
          <a:prstGeom prst="rect">
            <a:avLst/>
          </a:prstGeom>
        </p:spPr>
        <p:txBody>
          <a:bodyPr>
            <a:normAutofit fontScale="62500" lnSpcReduction="2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Launch Site Performance: </a:t>
            </a:r>
            <a:r>
              <a:rPr lang="en-US" sz="2200" dirty="0">
                <a:solidFill>
                  <a:schemeClr val="accent3">
                    <a:lumMod val="25000"/>
                  </a:schemeClr>
                </a:solidFill>
                <a:latin typeface="Abadi" panose="020B0604020104020204" pitchFamily="34" charset="0"/>
              </a:rPr>
              <a:t>The analysis of launch success rates across different sites revealed that certain launch sites, such as KSC LC-39A, consistently achieve high success rates, highlighting their reliability and effectiveness.</a:t>
            </a:r>
          </a:p>
          <a:p>
            <a:pPr>
              <a:lnSpc>
                <a:spcPct val="100000"/>
              </a:lnSpc>
              <a:spcBef>
                <a:spcPts val="1400"/>
              </a:spcBef>
            </a:pPr>
            <a:r>
              <a:rPr lang="en-US" sz="2200" b="1" dirty="0">
                <a:solidFill>
                  <a:schemeClr val="accent3">
                    <a:lumMod val="25000"/>
                  </a:schemeClr>
                </a:solidFill>
                <a:latin typeface="Abadi" panose="020B0604020104020204" pitchFamily="34" charset="0"/>
              </a:rPr>
              <a:t>Payload Mass Impact: </a:t>
            </a:r>
            <a:r>
              <a:rPr lang="en-US" sz="2200" dirty="0">
                <a:solidFill>
                  <a:schemeClr val="accent3">
                    <a:lumMod val="25000"/>
                  </a:schemeClr>
                </a:solidFill>
                <a:latin typeface="Abadi" panose="020B0604020104020204" pitchFamily="34" charset="0"/>
              </a:rPr>
              <a:t>The investigation into the relationship between payload mass and launch success demonstrated that for specific orbit types, heavier payloads tend to result in more successful missions, suggesting the importance of payload considerations in mission planning.</a:t>
            </a:r>
          </a:p>
          <a:p>
            <a:pPr>
              <a:lnSpc>
                <a:spcPct val="100000"/>
              </a:lnSpc>
              <a:spcBef>
                <a:spcPts val="1400"/>
              </a:spcBef>
            </a:pPr>
            <a:r>
              <a:rPr lang="en-US" sz="2200" b="1" dirty="0">
                <a:solidFill>
                  <a:schemeClr val="accent3">
                    <a:lumMod val="25000"/>
                  </a:schemeClr>
                </a:solidFill>
                <a:latin typeface="Abadi" panose="020B0604020104020204" pitchFamily="34" charset="0"/>
              </a:rPr>
              <a:t>Orbit Type Significance: </a:t>
            </a:r>
            <a:r>
              <a:rPr lang="en-US" sz="2200" dirty="0">
                <a:solidFill>
                  <a:schemeClr val="accent3">
                    <a:lumMod val="25000"/>
                  </a:schemeClr>
                </a:solidFill>
                <a:latin typeface="Abadi" panose="020B0604020104020204" pitchFamily="34" charset="0"/>
              </a:rPr>
              <a:t>The success rates associated with different orbit types indicated variations in mission complexity. This insight can inform mission planning and resource allocation for specific orbits.</a:t>
            </a:r>
          </a:p>
          <a:p>
            <a:pPr>
              <a:lnSpc>
                <a:spcPct val="100000"/>
              </a:lnSpc>
              <a:spcBef>
                <a:spcPts val="1400"/>
              </a:spcBef>
            </a:pPr>
            <a:r>
              <a:rPr lang="en-US" sz="2200" b="1" dirty="0">
                <a:solidFill>
                  <a:schemeClr val="accent3">
                    <a:lumMod val="25000"/>
                  </a:schemeClr>
                </a:solidFill>
                <a:latin typeface="Abadi" panose="020B0604020104020204" pitchFamily="34" charset="0"/>
              </a:rPr>
              <a:t>Positive Launch Trend: </a:t>
            </a:r>
            <a:r>
              <a:rPr lang="en-US" sz="2200" dirty="0">
                <a:solidFill>
                  <a:schemeClr val="accent3">
                    <a:lumMod val="25000"/>
                  </a:schemeClr>
                </a:solidFill>
                <a:latin typeface="Abadi" panose="020B0604020104020204" pitchFamily="34" charset="0"/>
              </a:rPr>
              <a:t>Over the years, there has been a positive trend in launch success rates, showcasing advancements in space technology and mission execution. This trend bodes well for future space exploration endeavors.</a:t>
            </a:r>
          </a:p>
          <a:p>
            <a:pPr>
              <a:lnSpc>
                <a:spcPct val="100000"/>
              </a:lnSpc>
              <a:spcBef>
                <a:spcPts val="1400"/>
              </a:spcBef>
            </a:pPr>
            <a:r>
              <a:rPr lang="en-US" sz="2200" b="1" dirty="0">
                <a:solidFill>
                  <a:schemeClr val="accent3">
                    <a:lumMod val="25000"/>
                  </a:schemeClr>
                </a:solidFill>
                <a:latin typeface="Abadi" panose="020B0604020104020204" pitchFamily="34" charset="0"/>
              </a:rPr>
              <a:t>Booster Version Impact: </a:t>
            </a:r>
            <a:r>
              <a:rPr lang="en-US" sz="2200" dirty="0">
                <a:solidFill>
                  <a:schemeClr val="accent3">
                    <a:lumMod val="25000"/>
                  </a:schemeClr>
                </a:solidFill>
                <a:latin typeface="Abadi" panose="020B0604020104020204" pitchFamily="34" charset="0"/>
              </a:rPr>
              <a:t>The analysis of different booster versions revealed variations in their performance. Some booster versions exhibited higher success rates, while others faced challenges. Understanding the strengths and weaknesses of each version is crucial for future mission planning.</a:t>
            </a:r>
          </a:p>
          <a:p>
            <a:pPr>
              <a:lnSpc>
                <a:spcPct val="100000"/>
              </a:lnSpc>
              <a:spcBef>
                <a:spcPts val="1400"/>
              </a:spcBef>
            </a:pPr>
            <a:r>
              <a:rPr lang="en-US" sz="2200" b="1" dirty="0">
                <a:solidFill>
                  <a:schemeClr val="accent3">
                    <a:lumMod val="25000"/>
                  </a:schemeClr>
                </a:solidFill>
                <a:latin typeface="Abadi" panose="020B0604020104020204" pitchFamily="34" charset="0"/>
              </a:rPr>
              <a:t>Geographical Insights: </a:t>
            </a:r>
            <a:r>
              <a:rPr lang="en-US" sz="2200" dirty="0">
                <a:solidFill>
                  <a:schemeClr val="accent3">
                    <a:lumMod val="25000"/>
                  </a:schemeClr>
                </a:solidFill>
                <a:latin typeface="Abadi" panose="020B0604020104020204" pitchFamily="34" charset="0"/>
              </a:rPr>
              <a:t>The exploration of launch site locations and their proximity to transportation infrastructure and coastlines provided valuable insights into site selection strategies. These findings can guide decisions on future launch site locations for optimal mission success.</a:t>
            </a:r>
          </a:p>
          <a:p>
            <a:pPr>
              <a:lnSpc>
                <a:spcPct val="100000"/>
              </a:lnSpc>
              <a:spcBef>
                <a:spcPts val="1400"/>
              </a:spcBef>
            </a:pPr>
            <a:r>
              <a:rPr lang="en-US" sz="2200" b="1" dirty="0">
                <a:solidFill>
                  <a:schemeClr val="accent3">
                    <a:lumMod val="25000"/>
                  </a:schemeClr>
                </a:solidFill>
                <a:latin typeface="Abadi" panose="020B0604020104020204" pitchFamily="34" charset="0"/>
              </a:rPr>
              <a:t>Yearly Improvement: </a:t>
            </a:r>
            <a:r>
              <a:rPr lang="en-US" sz="2200" dirty="0">
                <a:solidFill>
                  <a:schemeClr val="accent3">
                    <a:lumMod val="25000"/>
                  </a:schemeClr>
                </a:solidFill>
                <a:latin typeface="Abadi" panose="020B0604020104020204" pitchFamily="34" charset="0"/>
              </a:rPr>
              <a:t>Over the years, there has been a noticeable improvement in the success rate of SpaceX missions. This upward trend suggests that SpaceX's commitment to innovation and continuous improvement has resulted in more reliable and successful launches.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10948"/>
            <a:ext cx="10515600" cy="5257270"/>
          </a:xfrm>
          <a:prstGeom prst="rect">
            <a:avLst/>
          </a:prstGeom>
        </p:spPr>
        <p:txBody>
          <a:bodyPr>
            <a:normAutofit fontScale="62500" lnSpcReduction="20000"/>
          </a:bodyPr>
          <a:lstStyle/>
          <a:p>
            <a:pPr algn="l">
              <a:buFont typeface="+mj-lt"/>
              <a:buAutoNum type="arabicPeriod"/>
            </a:pPr>
            <a:r>
              <a:rPr lang="pt-BR" b="1" i="0" dirty="0">
                <a:solidFill>
                  <a:schemeClr val="tx1">
                    <a:lumMod val="95000"/>
                    <a:lumOff val="5000"/>
                  </a:schemeClr>
                </a:solidFill>
                <a:effectLst/>
                <a:latin typeface="Abadi" panose="020B0604020104020204" pitchFamily="34" charset="0"/>
              </a:rPr>
              <a:t>Python </a:t>
            </a:r>
            <a:r>
              <a:rPr lang="pt-BR" b="1" i="0" dirty="0" err="1">
                <a:solidFill>
                  <a:schemeClr val="tx1">
                    <a:lumMod val="95000"/>
                    <a:lumOff val="5000"/>
                  </a:schemeClr>
                </a:solidFill>
                <a:effectLst/>
                <a:latin typeface="Abadi" panose="020B0604020104020204" pitchFamily="34" charset="0"/>
              </a:rPr>
              <a:t>Code</a:t>
            </a:r>
            <a:r>
              <a:rPr lang="pt-BR" b="1" i="0" dirty="0">
                <a:solidFill>
                  <a:schemeClr val="tx1">
                    <a:lumMod val="95000"/>
                    <a:lumOff val="5000"/>
                  </a:schemeClr>
                </a:solidFill>
                <a:effectLst/>
                <a:latin typeface="Abadi" panose="020B0604020104020204" pitchFamily="34" charset="0"/>
              </a:rPr>
              <a:t> </a:t>
            </a:r>
            <a:r>
              <a:rPr lang="pt-BR" b="1" i="0" dirty="0" err="1">
                <a:solidFill>
                  <a:schemeClr val="tx1">
                    <a:lumMod val="95000"/>
                    <a:lumOff val="5000"/>
                  </a:schemeClr>
                </a:solidFill>
                <a:effectLst/>
                <a:latin typeface="Abadi" panose="020B0604020104020204" pitchFamily="34" charset="0"/>
              </a:rPr>
              <a:t>Snippets</a:t>
            </a:r>
            <a:endParaRPr lang="pt-BR" b="0" i="0" dirty="0">
              <a:solidFill>
                <a:schemeClr val="tx1">
                  <a:lumMod val="95000"/>
                  <a:lumOff val="5000"/>
                </a:schemeClr>
              </a:solidFill>
              <a:effectLst/>
              <a:latin typeface="Abadi" panose="020B0604020104020204" pitchFamily="34" charset="0"/>
            </a:endParaRPr>
          </a:p>
          <a:p>
            <a:pPr marL="742950" lvl="1" indent="-285750" algn="l">
              <a:buFont typeface="+mj-lt"/>
              <a:buAutoNum type="arabicPeriod"/>
            </a:pPr>
            <a:r>
              <a:rPr lang="pt-BR" b="0" i="0" dirty="0">
                <a:solidFill>
                  <a:schemeClr val="tx1">
                    <a:lumMod val="95000"/>
                    <a:lumOff val="5000"/>
                  </a:schemeClr>
                </a:solidFill>
                <a:effectLst/>
                <a:latin typeface="Abadi" panose="020B0604020104020204" pitchFamily="34" charset="0"/>
              </a:rPr>
              <a:t>Data </a:t>
            </a:r>
            <a:r>
              <a:rPr lang="pt-BR" b="0" i="0" dirty="0" err="1">
                <a:solidFill>
                  <a:schemeClr val="tx1">
                    <a:lumMod val="95000"/>
                    <a:lumOff val="5000"/>
                  </a:schemeClr>
                </a:solidFill>
                <a:effectLst/>
                <a:latin typeface="Abadi" panose="020B0604020104020204" pitchFamily="34" charset="0"/>
              </a:rPr>
              <a:t>Preprocessing</a:t>
            </a:r>
            <a:r>
              <a:rPr lang="pt-BR" b="0" i="0" dirty="0">
                <a:solidFill>
                  <a:schemeClr val="tx1">
                    <a:lumMod val="95000"/>
                    <a:lumOff val="5000"/>
                  </a:schemeClr>
                </a:solidFill>
                <a:effectLst/>
                <a:latin typeface="Abadi" panose="020B0604020104020204" pitchFamily="34" charset="0"/>
              </a:rPr>
              <a:t> </a:t>
            </a:r>
            <a:r>
              <a:rPr lang="pt-BR" b="0" i="0" dirty="0" err="1">
                <a:solidFill>
                  <a:schemeClr val="tx1">
                    <a:lumMod val="95000"/>
                    <a:lumOff val="5000"/>
                  </a:schemeClr>
                </a:solidFill>
                <a:effectLst/>
                <a:latin typeface="Abadi" panose="020B0604020104020204" pitchFamily="34" charset="0"/>
              </a:rPr>
              <a:t>Code</a:t>
            </a:r>
            <a:r>
              <a:rPr lang="pt-BR" b="0" i="0" dirty="0">
                <a:solidFill>
                  <a:schemeClr val="tx1">
                    <a:lumMod val="95000"/>
                    <a:lumOff val="5000"/>
                  </a:schemeClr>
                </a:solidFill>
                <a:effectLst/>
                <a:latin typeface="Abadi" panose="020B0604020104020204" pitchFamily="34" charset="0"/>
              </a:rPr>
              <a:t>: </a:t>
            </a:r>
            <a:r>
              <a:rPr lang="pt-BR" b="0" i="0" u="none" strike="noStrike" dirty="0">
                <a:solidFill>
                  <a:schemeClr val="accent1"/>
                </a:solidFill>
                <a:effectLst/>
                <a:latin typeface="Abadi" panose="020B0604020104020204" pitchFamily="34" charset="0"/>
                <a:hlinkClick r:id="rId4">
                  <a:extLst>
                    <a:ext uri="{A12FA001-AC4F-418D-AE19-62706E023703}">
                      <ahyp:hlinkClr xmlns:ahyp="http://schemas.microsoft.com/office/drawing/2018/hyperlinkcolor" val="tx"/>
                    </a:ext>
                  </a:extLst>
                </a:hlinkClick>
              </a:rPr>
              <a:t>Link </a:t>
            </a:r>
            <a:r>
              <a:rPr lang="pt-BR" b="0" i="0" u="none" strike="noStrike" dirty="0" err="1">
                <a:solidFill>
                  <a:schemeClr val="accent1"/>
                </a:solidFill>
                <a:effectLst/>
                <a:latin typeface="Abadi" panose="020B0604020104020204" pitchFamily="34" charset="0"/>
                <a:hlinkClick r:id="rId4">
                  <a:extLst>
                    <a:ext uri="{A12FA001-AC4F-418D-AE19-62706E023703}">
                      <ahyp:hlinkClr xmlns:ahyp="http://schemas.microsoft.com/office/drawing/2018/hyperlinkcolor" val="tx"/>
                    </a:ext>
                  </a:extLst>
                </a:hlinkClick>
              </a:rPr>
              <a:t>to</a:t>
            </a:r>
            <a:r>
              <a:rPr lang="pt-BR" b="0" i="0" u="none" strike="noStrike" dirty="0">
                <a:solidFill>
                  <a:schemeClr val="accent1"/>
                </a:solidFill>
                <a:effectLst/>
                <a:latin typeface="Abadi" panose="020B0604020104020204" pitchFamily="34" charset="0"/>
                <a:hlinkClick r:id="rId4">
                  <a:extLst>
                    <a:ext uri="{A12FA001-AC4F-418D-AE19-62706E023703}">
                      <ahyp:hlinkClr xmlns:ahyp="http://schemas.microsoft.com/office/drawing/2018/hyperlinkcolor" val="tx"/>
                    </a:ext>
                  </a:extLst>
                </a:hlinkClick>
              </a:rPr>
              <a:t> </a:t>
            </a:r>
            <a:r>
              <a:rPr lang="pt-BR" b="0" i="0" u="none" strike="noStrike" dirty="0" err="1">
                <a:solidFill>
                  <a:schemeClr val="accent1"/>
                </a:solidFill>
                <a:effectLst/>
                <a:latin typeface="Abadi" panose="020B0604020104020204" pitchFamily="34" charset="0"/>
                <a:hlinkClick r:id="rId4">
                  <a:extLst>
                    <a:ext uri="{A12FA001-AC4F-418D-AE19-62706E023703}">
                      <ahyp:hlinkClr xmlns:ahyp="http://schemas.microsoft.com/office/drawing/2018/hyperlinkcolor" val="tx"/>
                    </a:ext>
                  </a:extLst>
                </a:hlinkClick>
              </a:rPr>
              <a:t>Code</a:t>
            </a:r>
            <a:endParaRPr lang="pt-BR" b="0" i="0" dirty="0">
              <a:solidFill>
                <a:schemeClr val="accent1"/>
              </a:solidFill>
              <a:effectLst/>
              <a:latin typeface="Abadi" panose="020B0604020104020204" pitchFamily="34" charset="0"/>
            </a:endParaRPr>
          </a:p>
          <a:p>
            <a:pPr marL="742950" lvl="1" indent="-285750" algn="l">
              <a:buFont typeface="+mj-lt"/>
              <a:buAutoNum type="arabicPeriod"/>
            </a:pPr>
            <a:r>
              <a:rPr lang="pt-BR" b="0" i="0" dirty="0" err="1">
                <a:solidFill>
                  <a:schemeClr val="tx1">
                    <a:lumMod val="95000"/>
                    <a:lumOff val="5000"/>
                  </a:schemeClr>
                </a:solidFill>
                <a:effectLst/>
                <a:latin typeface="Abadi" panose="020B0604020104020204" pitchFamily="34" charset="0"/>
              </a:rPr>
              <a:t>Machine</a:t>
            </a:r>
            <a:r>
              <a:rPr lang="pt-BR" b="0" i="0" dirty="0">
                <a:solidFill>
                  <a:schemeClr val="tx1">
                    <a:lumMod val="95000"/>
                    <a:lumOff val="5000"/>
                  </a:schemeClr>
                </a:solidFill>
                <a:effectLst/>
                <a:latin typeface="Abadi" panose="020B0604020104020204" pitchFamily="34" charset="0"/>
              </a:rPr>
              <a:t> Learning Model </a:t>
            </a:r>
            <a:r>
              <a:rPr lang="pt-BR" b="0" i="0" dirty="0" err="1">
                <a:solidFill>
                  <a:schemeClr val="tx1">
                    <a:lumMod val="95000"/>
                    <a:lumOff val="5000"/>
                  </a:schemeClr>
                </a:solidFill>
                <a:effectLst/>
                <a:latin typeface="Abadi" panose="020B0604020104020204" pitchFamily="34" charset="0"/>
              </a:rPr>
              <a:t>Development</a:t>
            </a:r>
            <a:r>
              <a:rPr lang="pt-BR" b="0" i="0" dirty="0">
                <a:solidFill>
                  <a:schemeClr val="tx1">
                    <a:lumMod val="95000"/>
                    <a:lumOff val="5000"/>
                  </a:schemeClr>
                </a:solidFill>
                <a:effectLst/>
                <a:latin typeface="Abadi" panose="020B0604020104020204" pitchFamily="34" charset="0"/>
              </a:rPr>
              <a:t> </a:t>
            </a:r>
            <a:r>
              <a:rPr lang="pt-BR" b="0" i="0" dirty="0" err="1">
                <a:solidFill>
                  <a:schemeClr val="tx1">
                    <a:lumMod val="95000"/>
                    <a:lumOff val="5000"/>
                  </a:schemeClr>
                </a:solidFill>
                <a:effectLst/>
                <a:latin typeface="Abadi" panose="020B0604020104020204" pitchFamily="34" charset="0"/>
              </a:rPr>
              <a:t>Code</a:t>
            </a:r>
            <a:r>
              <a:rPr lang="pt-BR" b="0" i="0" dirty="0">
                <a:solidFill>
                  <a:schemeClr val="tx1">
                    <a:lumMod val="95000"/>
                    <a:lumOff val="5000"/>
                  </a:schemeClr>
                </a:solidFill>
                <a:effectLst/>
                <a:latin typeface="Abadi" panose="020B0604020104020204" pitchFamily="34" charset="0"/>
              </a:rPr>
              <a:t>: </a:t>
            </a:r>
            <a:r>
              <a:rPr lang="pt-BR" dirty="0">
                <a:solidFill>
                  <a:schemeClr val="accent1"/>
                </a:solidFill>
                <a:latin typeface="Abadi" panose="020B0604020104020204" pitchFamily="34" charset="0"/>
                <a:hlinkClick r:id="rId5">
                  <a:extLst>
                    <a:ext uri="{A12FA001-AC4F-418D-AE19-62706E023703}">
                      <ahyp:hlinkClr xmlns:ahyp="http://schemas.microsoft.com/office/drawing/2018/hyperlinkcolor" val="tx"/>
                    </a:ext>
                  </a:extLst>
                </a:hlinkClick>
              </a:rPr>
              <a:t>Link </a:t>
            </a:r>
            <a:r>
              <a:rPr lang="pt-BR" dirty="0" err="1">
                <a:solidFill>
                  <a:schemeClr val="accent1"/>
                </a:solidFill>
                <a:latin typeface="Abadi" panose="020B0604020104020204" pitchFamily="34" charset="0"/>
                <a:hlinkClick r:id="rId5">
                  <a:extLst>
                    <a:ext uri="{A12FA001-AC4F-418D-AE19-62706E023703}">
                      <ahyp:hlinkClr xmlns:ahyp="http://schemas.microsoft.com/office/drawing/2018/hyperlinkcolor" val="tx"/>
                    </a:ext>
                  </a:extLst>
                </a:hlinkClick>
              </a:rPr>
              <a:t>to</a:t>
            </a:r>
            <a:r>
              <a:rPr lang="pt-BR" dirty="0">
                <a:solidFill>
                  <a:schemeClr val="accent1"/>
                </a:solidFill>
                <a:latin typeface="Abadi" panose="020B0604020104020204" pitchFamily="34" charset="0"/>
                <a:hlinkClick r:id="rId5">
                  <a:extLst>
                    <a:ext uri="{A12FA001-AC4F-418D-AE19-62706E023703}">
                      <ahyp:hlinkClr xmlns:ahyp="http://schemas.microsoft.com/office/drawing/2018/hyperlinkcolor" val="tx"/>
                    </a:ext>
                  </a:extLst>
                </a:hlinkClick>
              </a:rPr>
              <a:t> </a:t>
            </a:r>
            <a:r>
              <a:rPr lang="pt-BR" dirty="0" err="1">
                <a:solidFill>
                  <a:schemeClr val="accent1"/>
                </a:solidFill>
                <a:latin typeface="Abadi" panose="020B0604020104020204" pitchFamily="34" charset="0"/>
                <a:hlinkClick r:id="rId5">
                  <a:extLst>
                    <a:ext uri="{A12FA001-AC4F-418D-AE19-62706E023703}">
                      <ahyp:hlinkClr xmlns:ahyp="http://schemas.microsoft.com/office/drawing/2018/hyperlinkcolor" val="tx"/>
                    </a:ext>
                  </a:extLst>
                </a:hlinkClick>
              </a:rPr>
              <a:t>Code</a:t>
            </a:r>
            <a:endParaRPr lang="pt-BR" dirty="0">
              <a:solidFill>
                <a:schemeClr val="accent1"/>
              </a:solidFill>
              <a:latin typeface="Abadi" panose="020B0604020104020204" pitchFamily="34" charset="0"/>
            </a:endParaRPr>
          </a:p>
          <a:p>
            <a:pPr marL="457200" lvl="1" indent="0" algn="l">
              <a:buNone/>
            </a:pPr>
            <a:endParaRPr lang="pt-BR" dirty="0">
              <a:solidFill>
                <a:schemeClr val="accent1"/>
              </a:solidFill>
              <a:latin typeface="Abadi" panose="020B0604020104020204" pitchFamily="34" charset="0"/>
            </a:endParaRPr>
          </a:p>
          <a:p>
            <a:pPr algn="l">
              <a:buFont typeface="+mj-lt"/>
              <a:buAutoNum type="arabicPeriod"/>
            </a:pPr>
            <a:r>
              <a:rPr lang="pt-BR" b="1" i="0" dirty="0">
                <a:solidFill>
                  <a:schemeClr val="tx1">
                    <a:lumMod val="95000"/>
                    <a:lumOff val="5000"/>
                  </a:schemeClr>
                </a:solidFill>
                <a:effectLst/>
                <a:latin typeface="Abadi" panose="020B0604020104020204" pitchFamily="34" charset="0"/>
              </a:rPr>
              <a:t>SQL Queries</a:t>
            </a:r>
            <a:endParaRPr lang="pt-BR" b="0" i="0" dirty="0">
              <a:solidFill>
                <a:schemeClr val="tx1">
                  <a:lumMod val="95000"/>
                  <a:lumOff val="5000"/>
                </a:schemeClr>
              </a:solidFill>
              <a:effectLst/>
              <a:latin typeface="Abadi" panose="020B0604020104020204" pitchFamily="34" charset="0"/>
            </a:endParaRPr>
          </a:p>
          <a:p>
            <a:pPr marL="742950" lvl="1" indent="-285750" algn="l">
              <a:buFont typeface="+mj-lt"/>
              <a:buAutoNum type="arabicPeriod"/>
            </a:pPr>
            <a:r>
              <a:rPr lang="pt-BR" b="0" i="0" dirty="0">
                <a:solidFill>
                  <a:schemeClr val="tx1">
                    <a:lumMod val="95000"/>
                    <a:lumOff val="5000"/>
                  </a:schemeClr>
                </a:solidFill>
                <a:effectLst/>
                <a:latin typeface="Abadi" panose="020B0604020104020204" pitchFamily="34" charset="0"/>
              </a:rPr>
              <a:t>SQL Queries for Data </a:t>
            </a:r>
            <a:r>
              <a:rPr lang="pt-BR" b="0" i="0" dirty="0" err="1">
                <a:solidFill>
                  <a:schemeClr val="tx1">
                    <a:lumMod val="95000"/>
                    <a:lumOff val="5000"/>
                  </a:schemeClr>
                </a:solidFill>
                <a:effectLst/>
                <a:latin typeface="Abadi" panose="020B0604020104020204" pitchFamily="34" charset="0"/>
              </a:rPr>
              <a:t>Analysis</a:t>
            </a:r>
            <a:r>
              <a:rPr lang="pt-BR" b="0" i="0" dirty="0">
                <a:solidFill>
                  <a:schemeClr val="tx1">
                    <a:lumMod val="95000"/>
                    <a:lumOff val="5000"/>
                  </a:schemeClr>
                </a:solidFill>
                <a:effectLst/>
                <a:latin typeface="Abadi" panose="020B0604020104020204" pitchFamily="34" charset="0"/>
              </a:rPr>
              <a:t>: </a:t>
            </a:r>
            <a:r>
              <a:rPr lang="pt-BR" dirty="0">
                <a:solidFill>
                  <a:schemeClr val="accent1"/>
                </a:solidFill>
                <a:latin typeface="Abadi" panose="020B0604020104020204" pitchFamily="34" charset="0"/>
                <a:hlinkClick r:id="rId6">
                  <a:extLst>
                    <a:ext uri="{A12FA001-AC4F-418D-AE19-62706E023703}">
                      <ahyp:hlinkClr xmlns:ahyp="http://schemas.microsoft.com/office/drawing/2018/hyperlinkcolor" val="tx"/>
                    </a:ext>
                  </a:extLst>
                </a:hlinkClick>
              </a:rPr>
              <a:t>Link </a:t>
            </a:r>
            <a:r>
              <a:rPr lang="pt-BR" dirty="0" err="1">
                <a:solidFill>
                  <a:schemeClr val="accent1"/>
                </a:solidFill>
                <a:latin typeface="Abadi" panose="020B0604020104020204" pitchFamily="34" charset="0"/>
                <a:hlinkClick r:id="rId6">
                  <a:extLst>
                    <a:ext uri="{A12FA001-AC4F-418D-AE19-62706E023703}">
                      <ahyp:hlinkClr xmlns:ahyp="http://schemas.microsoft.com/office/drawing/2018/hyperlinkcolor" val="tx"/>
                    </a:ext>
                  </a:extLst>
                </a:hlinkClick>
              </a:rPr>
              <a:t>to</a:t>
            </a:r>
            <a:r>
              <a:rPr lang="pt-BR" dirty="0">
                <a:solidFill>
                  <a:schemeClr val="accent1"/>
                </a:solidFill>
                <a:latin typeface="Abadi" panose="020B0604020104020204" pitchFamily="34" charset="0"/>
                <a:hlinkClick r:id="rId6">
                  <a:extLst>
                    <a:ext uri="{A12FA001-AC4F-418D-AE19-62706E023703}">
                      <ahyp:hlinkClr xmlns:ahyp="http://schemas.microsoft.com/office/drawing/2018/hyperlinkcolor" val="tx"/>
                    </a:ext>
                  </a:extLst>
                </a:hlinkClick>
              </a:rPr>
              <a:t> Queries</a:t>
            </a:r>
            <a:endParaRPr lang="pt-BR" dirty="0">
              <a:solidFill>
                <a:schemeClr val="accent1"/>
              </a:solidFill>
              <a:latin typeface="Abadi" panose="020B0604020104020204" pitchFamily="34" charset="0"/>
            </a:endParaRPr>
          </a:p>
          <a:p>
            <a:pPr marL="457200" lvl="1" indent="0" algn="l">
              <a:buNone/>
            </a:pPr>
            <a:endParaRPr lang="pt-BR" dirty="0">
              <a:solidFill>
                <a:schemeClr val="accent1"/>
              </a:solidFill>
              <a:latin typeface="Abadi" panose="020B0604020104020204" pitchFamily="34" charset="0"/>
            </a:endParaRPr>
          </a:p>
          <a:p>
            <a:pPr algn="l">
              <a:buFont typeface="+mj-lt"/>
              <a:buAutoNum type="arabicPeriod"/>
            </a:pPr>
            <a:r>
              <a:rPr lang="pt-BR" b="1" i="0" dirty="0" err="1">
                <a:solidFill>
                  <a:schemeClr val="tx1">
                    <a:lumMod val="95000"/>
                    <a:lumOff val="5000"/>
                  </a:schemeClr>
                </a:solidFill>
                <a:effectLst/>
                <a:latin typeface="Abadi" panose="020B0604020104020204" pitchFamily="34" charset="0"/>
              </a:rPr>
              <a:t>Exploratory</a:t>
            </a:r>
            <a:r>
              <a:rPr lang="pt-BR" b="1" i="0" dirty="0">
                <a:solidFill>
                  <a:schemeClr val="tx1">
                    <a:lumMod val="95000"/>
                    <a:lumOff val="5000"/>
                  </a:schemeClr>
                </a:solidFill>
                <a:effectLst/>
                <a:latin typeface="Abadi" panose="020B0604020104020204" pitchFamily="34" charset="0"/>
              </a:rPr>
              <a:t> Data </a:t>
            </a:r>
            <a:r>
              <a:rPr lang="pt-BR" b="1" i="0" dirty="0" err="1">
                <a:solidFill>
                  <a:schemeClr val="tx1">
                    <a:lumMod val="95000"/>
                    <a:lumOff val="5000"/>
                  </a:schemeClr>
                </a:solidFill>
                <a:effectLst/>
                <a:latin typeface="Abadi" panose="020B0604020104020204" pitchFamily="34" charset="0"/>
              </a:rPr>
              <a:t>Analysis</a:t>
            </a:r>
            <a:r>
              <a:rPr lang="pt-BR" b="1" i="0" dirty="0">
                <a:solidFill>
                  <a:schemeClr val="tx1">
                    <a:lumMod val="95000"/>
                    <a:lumOff val="5000"/>
                  </a:schemeClr>
                </a:solidFill>
                <a:effectLst/>
                <a:latin typeface="Abadi" panose="020B0604020104020204" pitchFamily="34" charset="0"/>
              </a:rPr>
              <a:t> </a:t>
            </a:r>
            <a:r>
              <a:rPr lang="pt-BR" b="1" i="0" dirty="0" err="1">
                <a:solidFill>
                  <a:schemeClr val="tx1">
                    <a:lumMod val="95000"/>
                    <a:lumOff val="5000"/>
                  </a:schemeClr>
                </a:solidFill>
                <a:effectLst/>
                <a:latin typeface="Abadi" panose="020B0604020104020204" pitchFamily="34" charset="0"/>
              </a:rPr>
              <a:t>Charts</a:t>
            </a:r>
            <a:endParaRPr lang="pt-BR" b="0" i="0" dirty="0">
              <a:solidFill>
                <a:schemeClr val="tx1">
                  <a:lumMod val="95000"/>
                  <a:lumOff val="5000"/>
                </a:schemeClr>
              </a:solidFill>
              <a:effectLst/>
              <a:latin typeface="Abadi" panose="020B0604020104020204" pitchFamily="34" charset="0"/>
            </a:endParaRPr>
          </a:p>
          <a:p>
            <a:pPr marL="742950" lvl="1" indent="-285750" algn="l">
              <a:buFont typeface="+mj-lt"/>
              <a:buAutoNum type="arabicPeriod"/>
            </a:pPr>
            <a:r>
              <a:rPr lang="pt-BR" b="0" i="0" dirty="0" err="1">
                <a:solidFill>
                  <a:schemeClr val="tx1">
                    <a:lumMod val="95000"/>
                    <a:lumOff val="5000"/>
                  </a:schemeClr>
                </a:solidFill>
                <a:effectLst/>
                <a:latin typeface="Abadi" panose="020B0604020104020204" pitchFamily="34" charset="0"/>
              </a:rPr>
              <a:t>Scatter</a:t>
            </a:r>
            <a:r>
              <a:rPr lang="pt-BR" b="0" i="0" dirty="0">
                <a:solidFill>
                  <a:schemeClr val="tx1">
                    <a:lumMod val="95000"/>
                    <a:lumOff val="5000"/>
                  </a:schemeClr>
                </a:solidFill>
                <a:effectLst/>
                <a:latin typeface="Abadi" panose="020B0604020104020204" pitchFamily="34" charset="0"/>
              </a:rPr>
              <a:t> </a:t>
            </a:r>
            <a:r>
              <a:rPr lang="pt-BR" b="0" i="0" dirty="0" err="1">
                <a:solidFill>
                  <a:schemeClr val="tx1">
                    <a:lumMod val="95000"/>
                    <a:lumOff val="5000"/>
                  </a:schemeClr>
                </a:solidFill>
                <a:effectLst/>
                <a:latin typeface="Abadi" panose="020B0604020104020204" pitchFamily="34" charset="0"/>
              </a:rPr>
              <a:t>Plot</a:t>
            </a:r>
            <a:r>
              <a:rPr lang="pt-BR" b="0" i="0" dirty="0">
                <a:solidFill>
                  <a:schemeClr val="tx1">
                    <a:lumMod val="95000"/>
                    <a:lumOff val="5000"/>
                  </a:schemeClr>
                </a:solidFill>
                <a:effectLst/>
                <a:latin typeface="Abadi" panose="020B0604020104020204" pitchFamily="34" charset="0"/>
              </a:rPr>
              <a:t>: </a:t>
            </a:r>
            <a:r>
              <a:rPr lang="pt-BR" b="0" i="0" dirty="0" err="1">
                <a:solidFill>
                  <a:schemeClr val="tx1">
                    <a:lumMod val="95000"/>
                    <a:lumOff val="5000"/>
                  </a:schemeClr>
                </a:solidFill>
                <a:effectLst/>
                <a:latin typeface="Abadi" panose="020B0604020104020204" pitchFamily="34" charset="0"/>
              </a:rPr>
              <a:t>Flight</a:t>
            </a:r>
            <a:r>
              <a:rPr lang="pt-BR" b="0" i="0" dirty="0">
                <a:solidFill>
                  <a:schemeClr val="tx1">
                    <a:lumMod val="95000"/>
                    <a:lumOff val="5000"/>
                  </a:schemeClr>
                </a:solidFill>
                <a:effectLst/>
                <a:latin typeface="Abadi" panose="020B0604020104020204" pitchFamily="34" charset="0"/>
              </a:rPr>
              <a:t> </a:t>
            </a:r>
            <a:r>
              <a:rPr lang="pt-BR" b="0" i="0" dirty="0" err="1">
                <a:solidFill>
                  <a:schemeClr val="tx1">
                    <a:lumMod val="95000"/>
                    <a:lumOff val="5000"/>
                  </a:schemeClr>
                </a:solidFill>
                <a:effectLst/>
                <a:latin typeface="Abadi" panose="020B0604020104020204" pitchFamily="34" charset="0"/>
              </a:rPr>
              <a:t>Number</a:t>
            </a:r>
            <a:r>
              <a:rPr lang="pt-BR" b="0" i="0" dirty="0">
                <a:solidFill>
                  <a:schemeClr val="tx1">
                    <a:lumMod val="95000"/>
                    <a:lumOff val="5000"/>
                  </a:schemeClr>
                </a:solidFill>
                <a:effectLst/>
                <a:latin typeface="Abadi" panose="020B0604020104020204" pitchFamily="34" charset="0"/>
              </a:rPr>
              <a:t> vs. </a:t>
            </a:r>
            <a:r>
              <a:rPr lang="pt-BR" b="0" i="0" dirty="0" err="1">
                <a:solidFill>
                  <a:schemeClr val="tx1">
                    <a:lumMod val="95000"/>
                    <a:lumOff val="5000"/>
                  </a:schemeClr>
                </a:solidFill>
                <a:effectLst/>
                <a:latin typeface="Abadi" panose="020B0604020104020204" pitchFamily="34" charset="0"/>
              </a:rPr>
              <a:t>Launch</a:t>
            </a:r>
            <a:r>
              <a:rPr lang="pt-BR" b="0" i="0" dirty="0">
                <a:solidFill>
                  <a:schemeClr val="tx1">
                    <a:lumMod val="95000"/>
                    <a:lumOff val="5000"/>
                  </a:schemeClr>
                </a:solidFill>
                <a:effectLst/>
                <a:latin typeface="Abadi" panose="020B0604020104020204" pitchFamily="34" charset="0"/>
              </a:rPr>
              <a:t> Site: </a:t>
            </a:r>
            <a:r>
              <a:rPr lang="pt-BR" dirty="0">
                <a:solidFill>
                  <a:schemeClr val="accent1"/>
                </a:solidFill>
                <a:latin typeface="Abadi" panose="020B0604020104020204" pitchFamily="34" charset="0"/>
                <a:hlinkClick r:id="rId7">
                  <a:extLst>
                    <a:ext uri="{A12FA001-AC4F-418D-AE19-62706E023703}">
                      <ahyp:hlinkClr xmlns:ahyp="http://schemas.microsoft.com/office/drawing/2018/hyperlinkcolor" val="tx"/>
                    </a:ext>
                  </a:extLst>
                </a:hlinkClick>
              </a:rPr>
              <a:t>Link </a:t>
            </a:r>
            <a:r>
              <a:rPr lang="pt-BR" dirty="0" err="1">
                <a:solidFill>
                  <a:schemeClr val="accent1"/>
                </a:solidFill>
                <a:latin typeface="Abadi" panose="020B0604020104020204" pitchFamily="34" charset="0"/>
                <a:hlinkClick r:id="rId7">
                  <a:extLst>
                    <a:ext uri="{A12FA001-AC4F-418D-AE19-62706E023703}">
                      <ahyp:hlinkClr xmlns:ahyp="http://schemas.microsoft.com/office/drawing/2018/hyperlinkcolor" val="tx"/>
                    </a:ext>
                  </a:extLst>
                </a:hlinkClick>
              </a:rPr>
              <a:t>to</a:t>
            </a:r>
            <a:r>
              <a:rPr lang="pt-BR" dirty="0">
                <a:solidFill>
                  <a:schemeClr val="accent1"/>
                </a:solidFill>
                <a:latin typeface="Abadi" panose="020B0604020104020204" pitchFamily="34" charset="0"/>
                <a:hlinkClick r:id="rId7">
                  <a:extLst>
                    <a:ext uri="{A12FA001-AC4F-418D-AE19-62706E023703}">
                      <ahyp:hlinkClr xmlns:ahyp="http://schemas.microsoft.com/office/drawing/2018/hyperlinkcolor" val="tx"/>
                    </a:ext>
                  </a:extLst>
                </a:hlinkClick>
              </a:rPr>
              <a:t> Chart</a:t>
            </a:r>
            <a:endParaRPr lang="pt-BR" dirty="0">
              <a:solidFill>
                <a:schemeClr val="accent1"/>
              </a:solidFill>
              <a:latin typeface="Abadi" panose="020B0604020104020204" pitchFamily="34" charset="0"/>
            </a:endParaRPr>
          </a:p>
          <a:p>
            <a:pPr marL="742950" lvl="1" indent="-285750" algn="l">
              <a:buFont typeface="+mj-lt"/>
              <a:buAutoNum type="arabicPeriod"/>
            </a:pPr>
            <a:r>
              <a:rPr lang="pt-BR" b="0" i="0" dirty="0" err="1">
                <a:solidFill>
                  <a:schemeClr val="tx1">
                    <a:lumMod val="95000"/>
                    <a:lumOff val="5000"/>
                  </a:schemeClr>
                </a:solidFill>
                <a:effectLst/>
                <a:latin typeface="Abadi" panose="020B0604020104020204" pitchFamily="34" charset="0"/>
              </a:rPr>
              <a:t>Scatter</a:t>
            </a:r>
            <a:r>
              <a:rPr lang="pt-BR" b="0" i="0" dirty="0">
                <a:solidFill>
                  <a:schemeClr val="tx1">
                    <a:lumMod val="95000"/>
                    <a:lumOff val="5000"/>
                  </a:schemeClr>
                </a:solidFill>
                <a:effectLst/>
                <a:latin typeface="Abadi" panose="020B0604020104020204" pitchFamily="34" charset="0"/>
              </a:rPr>
              <a:t> </a:t>
            </a:r>
            <a:r>
              <a:rPr lang="pt-BR" b="0" i="0" dirty="0" err="1">
                <a:solidFill>
                  <a:schemeClr val="tx1">
                    <a:lumMod val="95000"/>
                    <a:lumOff val="5000"/>
                  </a:schemeClr>
                </a:solidFill>
                <a:effectLst/>
                <a:latin typeface="Abadi" panose="020B0604020104020204" pitchFamily="34" charset="0"/>
              </a:rPr>
              <a:t>Plot</a:t>
            </a:r>
            <a:r>
              <a:rPr lang="pt-BR" b="0" i="0" dirty="0">
                <a:solidFill>
                  <a:schemeClr val="tx1">
                    <a:lumMod val="95000"/>
                    <a:lumOff val="5000"/>
                  </a:schemeClr>
                </a:solidFill>
                <a:effectLst/>
                <a:latin typeface="Abadi" panose="020B0604020104020204" pitchFamily="34" charset="0"/>
              </a:rPr>
              <a:t>: </a:t>
            </a:r>
            <a:r>
              <a:rPr lang="pt-BR" b="0" i="0" dirty="0" err="1">
                <a:solidFill>
                  <a:schemeClr val="tx1">
                    <a:lumMod val="95000"/>
                    <a:lumOff val="5000"/>
                  </a:schemeClr>
                </a:solidFill>
                <a:effectLst/>
                <a:latin typeface="Abadi" panose="020B0604020104020204" pitchFamily="34" charset="0"/>
              </a:rPr>
              <a:t>Payload</a:t>
            </a:r>
            <a:r>
              <a:rPr lang="pt-BR" b="0" i="0" dirty="0">
                <a:solidFill>
                  <a:schemeClr val="tx1">
                    <a:lumMod val="95000"/>
                    <a:lumOff val="5000"/>
                  </a:schemeClr>
                </a:solidFill>
                <a:effectLst/>
                <a:latin typeface="Abadi" panose="020B0604020104020204" pitchFamily="34" charset="0"/>
              </a:rPr>
              <a:t> vs. </a:t>
            </a:r>
            <a:r>
              <a:rPr lang="pt-BR" b="0" i="0" dirty="0" err="1">
                <a:solidFill>
                  <a:schemeClr val="tx1">
                    <a:lumMod val="95000"/>
                    <a:lumOff val="5000"/>
                  </a:schemeClr>
                </a:solidFill>
                <a:effectLst/>
                <a:latin typeface="Abadi" panose="020B0604020104020204" pitchFamily="34" charset="0"/>
              </a:rPr>
              <a:t>Launch</a:t>
            </a:r>
            <a:r>
              <a:rPr lang="pt-BR" b="0" i="0" dirty="0">
                <a:solidFill>
                  <a:schemeClr val="tx1">
                    <a:lumMod val="95000"/>
                    <a:lumOff val="5000"/>
                  </a:schemeClr>
                </a:solidFill>
                <a:effectLst/>
                <a:latin typeface="Abadi" panose="020B0604020104020204" pitchFamily="34" charset="0"/>
              </a:rPr>
              <a:t> Site:</a:t>
            </a:r>
            <a:r>
              <a:rPr lang="pt-BR" dirty="0">
                <a:solidFill>
                  <a:schemeClr val="accent1"/>
                </a:solidFill>
                <a:latin typeface="Abadi" panose="020B0604020104020204" pitchFamily="34" charset="0"/>
              </a:rPr>
              <a:t> </a:t>
            </a:r>
            <a:r>
              <a:rPr lang="pt-BR" dirty="0">
                <a:solidFill>
                  <a:schemeClr val="accent1"/>
                </a:solidFill>
                <a:latin typeface="Abadi" panose="020B0604020104020204" pitchFamily="34" charset="0"/>
                <a:hlinkClick r:id="rId7">
                  <a:extLst>
                    <a:ext uri="{A12FA001-AC4F-418D-AE19-62706E023703}">
                      <ahyp:hlinkClr xmlns:ahyp="http://schemas.microsoft.com/office/drawing/2018/hyperlinkcolor" val="tx"/>
                    </a:ext>
                  </a:extLst>
                </a:hlinkClick>
              </a:rPr>
              <a:t>Link </a:t>
            </a:r>
            <a:r>
              <a:rPr lang="pt-BR" dirty="0" err="1">
                <a:solidFill>
                  <a:schemeClr val="accent1"/>
                </a:solidFill>
                <a:latin typeface="Abadi" panose="020B0604020104020204" pitchFamily="34" charset="0"/>
                <a:hlinkClick r:id="rId7">
                  <a:extLst>
                    <a:ext uri="{A12FA001-AC4F-418D-AE19-62706E023703}">
                      <ahyp:hlinkClr xmlns:ahyp="http://schemas.microsoft.com/office/drawing/2018/hyperlinkcolor" val="tx"/>
                    </a:ext>
                  </a:extLst>
                </a:hlinkClick>
              </a:rPr>
              <a:t>to</a:t>
            </a:r>
            <a:r>
              <a:rPr lang="pt-BR" dirty="0">
                <a:solidFill>
                  <a:schemeClr val="accent1"/>
                </a:solidFill>
                <a:latin typeface="Abadi" panose="020B0604020104020204" pitchFamily="34" charset="0"/>
                <a:hlinkClick r:id="rId7">
                  <a:extLst>
                    <a:ext uri="{A12FA001-AC4F-418D-AE19-62706E023703}">
                      <ahyp:hlinkClr xmlns:ahyp="http://schemas.microsoft.com/office/drawing/2018/hyperlinkcolor" val="tx"/>
                    </a:ext>
                  </a:extLst>
                </a:hlinkClick>
              </a:rPr>
              <a:t> Chart</a:t>
            </a:r>
            <a:endParaRPr lang="pt-BR" dirty="0">
              <a:solidFill>
                <a:schemeClr val="accent1"/>
              </a:solidFill>
              <a:latin typeface="Abadi" panose="020B0604020104020204" pitchFamily="34" charset="0"/>
            </a:endParaRPr>
          </a:p>
          <a:p>
            <a:pPr marL="742950" lvl="1" indent="-285750" algn="l">
              <a:buFont typeface="+mj-lt"/>
              <a:buAutoNum type="arabicPeriod"/>
            </a:pPr>
            <a:r>
              <a:rPr lang="pt-BR" b="0" i="0" dirty="0">
                <a:solidFill>
                  <a:schemeClr val="tx1">
                    <a:lumMod val="95000"/>
                    <a:lumOff val="5000"/>
                  </a:schemeClr>
                </a:solidFill>
                <a:effectLst/>
                <a:latin typeface="Abadi" panose="020B0604020104020204" pitchFamily="34" charset="0"/>
              </a:rPr>
              <a:t>Bar Chart: </a:t>
            </a:r>
            <a:r>
              <a:rPr lang="pt-BR" b="0" i="0" dirty="0" err="1">
                <a:solidFill>
                  <a:schemeClr val="tx1">
                    <a:lumMod val="95000"/>
                    <a:lumOff val="5000"/>
                  </a:schemeClr>
                </a:solidFill>
                <a:effectLst/>
                <a:latin typeface="Abadi" panose="020B0604020104020204" pitchFamily="34" charset="0"/>
              </a:rPr>
              <a:t>Success</a:t>
            </a:r>
            <a:r>
              <a:rPr lang="pt-BR" b="0" i="0" dirty="0">
                <a:solidFill>
                  <a:schemeClr val="tx1">
                    <a:lumMod val="95000"/>
                    <a:lumOff val="5000"/>
                  </a:schemeClr>
                </a:solidFill>
                <a:effectLst/>
                <a:latin typeface="Abadi" panose="020B0604020104020204" pitchFamily="34" charset="0"/>
              </a:rPr>
              <a:t> Rate </a:t>
            </a:r>
            <a:r>
              <a:rPr lang="pt-BR" b="0" i="0" dirty="0" err="1">
                <a:solidFill>
                  <a:schemeClr val="tx1">
                    <a:lumMod val="95000"/>
                    <a:lumOff val="5000"/>
                  </a:schemeClr>
                </a:solidFill>
                <a:effectLst/>
                <a:latin typeface="Abadi" panose="020B0604020104020204" pitchFamily="34" charset="0"/>
              </a:rPr>
              <a:t>by</a:t>
            </a:r>
            <a:r>
              <a:rPr lang="pt-BR" b="0" i="0" dirty="0">
                <a:solidFill>
                  <a:schemeClr val="tx1">
                    <a:lumMod val="95000"/>
                    <a:lumOff val="5000"/>
                  </a:schemeClr>
                </a:solidFill>
                <a:effectLst/>
                <a:latin typeface="Abadi" panose="020B0604020104020204" pitchFamily="34" charset="0"/>
              </a:rPr>
              <a:t> Orbit </a:t>
            </a:r>
            <a:r>
              <a:rPr lang="pt-BR" b="0" i="0" dirty="0" err="1">
                <a:solidFill>
                  <a:schemeClr val="tx1">
                    <a:lumMod val="95000"/>
                    <a:lumOff val="5000"/>
                  </a:schemeClr>
                </a:solidFill>
                <a:effectLst/>
                <a:latin typeface="Abadi" panose="020B0604020104020204" pitchFamily="34" charset="0"/>
              </a:rPr>
              <a:t>Type</a:t>
            </a:r>
            <a:r>
              <a:rPr lang="pt-BR" b="0" i="0" dirty="0">
                <a:solidFill>
                  <a:schemeClr val="tx1">
                    <a:lumMod val="95000"/>
                    <a:lumOff val="5000"/>
                  </a:schemeClr>
                </a:solidFill>
                <a:effectLst/>
                <a:latin typeface="Abadi" panose="020B0604020104020204" pitchFamily="34" charset="0"/>
              </a:rPr>
              <a:t>: </a:t>
            </a:r>
            <a:r>
              <a:rPr lang="pt-BR" dirty="0">
                <a:solidFill>
                  <a:schemeClr val="accent1"/>
                </a:solidFill>
                <a:latin typeface="Abadi" panose="020B0604020104020204" pitchFamily="34" charset="0"/>
                <a:hlinkClick r:id="rId7">
                  <a:extLst>
                    <a:ext uri="{A12FA001-AC4F-418D-AE19-62706E023703}">
                      <ahyp:hlinkClr xmlns:ahyp="http://schemas.microsoft.com/office/drawing/2018/hyperlinkcolor" val="tx"/>
                    </a:ext>
                  </a:extLst>
                </a:hlinkClick>
              </a:rPr>
              <a:t>Link </a:t>
            </a:r>
            <a:r>
              <a:rPr lang="pt-BR" dirty="0" err="1">
                <a:solidFill>
                  <a:schemeClr val="accent1"/>
                </a:solidFill>
                <a:latin typeface="Abadi" panose="020B0604020104020204" pitchFamily="34" charset="0"/>
                <a:hlinkClick r:id="rId7">
                  <a:extLst>
                    <a:ext uri="{A12FA001-AC4F-418D-AE19-62706E023703}">
                      <ahyp:hlinkClr xmlns:ahyp="http://schemas.microsoft.com/office/drawing/2018/hyperlinkcolor" val="tx"/>
                    </a:ext>
                  </a:extLst>
                </a:hlinkClick>
              </a:rPr>
              <a:t>to</a:t>
            </a:r>
            <a:r>
              <a:rPr lang="pt-BR" dirty="0">
                <a:solidFill>
                  <a:schemeClr val="accent1"/>
                </a:solidFill>
                <a:latin typeface="Abadi" panose="020B0604020104020204" pitchFamily="34" charset="0"/>
                <a:hlinkClick r:id="rId7">
                  <a:extLst>
                    <a:ext uri="{A12FA001-AC4F-418D-AE19-62706E023703}">
                      <ahyp:hlinkClr xmlns:ahyp="http://schemas.microsoft.com/office/drawing/2018/hyperlinkcolor" val="tx"/>
                    </a:ext>
                  </a:extLst>
                </a:hlinkClick>
              </a:rPr>
              <a:t> Chart</a:t>
            </a:r>
            <a:endParaRPr lang="pt-BR" dirty="0">
              <a:solidFill>
                <a:schemeClr val="accent1"/>
              </a:solidFill>
              <a:latin typeface="Abadi" panose="020B0604020104020204" pitchFamily="34" charset="0"/>
            </a:endParaRPr>
          </a:p>
          <a:p>
            <a:pPr marL="742950" lvl="1" indent="-285750" algn="l">
              <a:buFont typeface="+mj-lt"/>
              <a:buAutoNum type="arabicPeriod"/>
            </a:pPr>
            <a:r>
              <a:rPr lang="pt-BR" b="0" i="0" dirty="0" err="1">
                <a:solidFill>
                  <a:schemeClr val="tx1">
                    <a:lumMod val="95000"/>
                    <a:lumOff val="5000"/>
                  </a:schemeClr>
                </a:solidFill>
                <a:effectLst/>
                <a:latin typeface="Abadi" panose="020B0604020104020204" pitchFamily="34" charset="0"/>
              </a:rPr>
              <a:t>Scatter</a:t>
            </a:r>
            <a:r>
              <a:rPr lang="pt-BR" b="0" i="0" dirty="0">
                <a:solidFill>
                  <a:schemeClr val="tx1">
                    <a:lumMod val="95000"/>
                    <a:lumOff val="5000"/>
                  </a:schemeClr>
                </a:solidFill>
                <a:effectLst/>
                <a:latin typeface="Abadi" panose="020B0604020104020204" pitchFamily="34" charset="0"/>
              </a:rPr>
              <a:t> </a:t>
            </a:r>
            <a:r>
              <a:rPr lang="pt-BR" b="0" i="0" dirty="0" err="1">
                <a:solidFill>
                  <a:schemeClr val="tx1">
                    <a:lumMod val="95000"/>
                    <a:lumOff val="5000"/>
                  </a:schemeClr>
                </a:solidFill>
                <a:effectLst/>
                <a:latin typeface="Abadi" panose="020B0604020104020204" pitchFamily="34" charset="0"/>
              </a:rPr>
              <a:t>Plot</a:t>
            </a:r>
            <a:r>
              <a:rPr lang="pt-BR" b="0" i="0" dirty="0">
                <a:solidFill>
                  <a:schemeClr val="tx1">
                    <a:lumMod val="95000"/>
                    <a:lumOff val="5000"/>
                  </a:schemeClr>
                </a:solidFill>
                <a:effectLst/>
                <a:latin typeface="Abadi" panose="020B0604020104020204" pitchFamily="34" charset="0"/>
              </a:rPr>
              <a:t>: </a:t>
            </a:r>
            <a:r>
              <a:rPr lang="pt-BR" b="0" i="0" dirty="0" err="1">
                <a:solidFill>
                  <a:schemeClr val="tx1">
                    <a:lumMod val="95000"/>
                    <a:lumOff val="5000"/>
                  </a:schemeClr>
                </a:solidFill>
                <a:effectLst/>
                <a:latin typeface="Abadi" panose="020B0604020104020204" pitchFamily="34" charset="0"/>
              </a:rPr>
              <a:t>Flight</a:t>
            </a:r>
            <a:r>
              <a:rPr lang="pt-BR" b="0" i="0" dirty="0">
                <a:solidFill>
                  <a:schemeClr val="tx1">
                    <a:lumMod val="95000"/>
                    <a:lumOff val="5000"/>
                  </a:schemeClr>
                </a:solidFill>
                <a:effectLst/>
                <a:latin typeface="Abadi" panose="020B0604020104020204" pitchFamily="34" charset="0"/>
              </a:rPr>
              <a:t> </a:t>
            </a:r>
            <a:r>
              <a:rPr lang="pt-BR" b="0" i="0" dirty="0" err="1">
                <a:solidFill>
                  <a:schemeClr val="tx1">
                    <a:lumMod val="95000"/>
                    <a:lumOff val="5000"/>
                  </a:schemeClr>
                </a:solidFill>
                <a:effectLst/>
                <a:latin typeface="Abadi" panose="020B0604020104020204" pitchFamily="34" charset="0"/>
              </a:rPr>
              <a:t>Number</a:t>
            </a:r>
            <a:r>
              <a:rPr lang="pt-BR" b="0" i="0" dirty="0">
                <a:solidFill>
                  <a:schemeClr val="tx1">
                    <a:lumMod val="95000"/>
                    <a:lumOff val="5000"/>
                  </a:schemeClr>
                </a:solidFill>
                <a:effectLst/>
                <a:latin typeface="Abadi" panose="020B0604020104020204" pitchFamily="34" charset="0"/>
              </a:rPr>
              <a:t> vs. Orbit </a:t>
            </a:r>
            <a:r>
              <a:rPr lang="pt-BR" b="0" i="0" dirty="0" err="1">
                <a:solidFill>
                  <a:schemeClr val="tx1">
                    <a:lumMod val="95000"/>
                    <a:lumOff val="5000"/>
                  </a:schemeClr>
                </a:solidFill>
                <a:effectLst/>
                <a:latin typeface="Abadi" panose="020B0604020104020204" pitchFamily="34" charset="0"/>
              </a:rPr>
              <a:t>Type</a:t>
            </a:r>
            <a:r>
              <a:rPr lang="pt-BR" b="0" i="0" dirty="0">
                <a:solidFill>
                  <a:schemeClr val="tx1">
                    <a:lumMod val="95000"/>
                    <a:lumOff val="5000"/>
                  </a:schemeClr>
                </a:solidFill>
                <a:effectLst/>
                <a:latin typeface="Abadi" panose="020B0604020104020204" pitchFamily="34" charset="0"/>
              </a:rPr>
              <a:t>: </a:t>
            </a:r>
            <a:r>
              <a:rPr lang="pt-BR" dirty="0">
                <a:solidFill>
                  <a:schemeClr val="accent1"/>
                </a:solidFill>
                <a:latin typeface="Abadi" panose="020B0604020104020204" pitchFamily="34" charset="0"/>
                <a:hlinkClick r:id="rId7">
                  <a:extLst>
                    <a:ext uri="{A12FA001-AC4F-418D-AE19-62706E023703}">
                      <ahyp:hlinkClr xmlns:ahyp="http://schemas.microsoft.com/office/drawing/2018/hyperlinkcolor" val="tx"/>
                    </a:ext>
                  </a:extLst>
                </a:hlinkClick>
              </a:rPr>
              <a:t>Link </a:t>
            </a:r>
            <a:r>
              <a:rPr lang="pt-BR" dirty="0" err="1">
                <a:solidFill>
                  <a:schemeClr val="accent1"/>
                </a:solidFill>
                <a:latin typeface="Abadi" panose="020B0604020104020204" pitchFamily="34" charset="0"/>
                <a:hlinkClick r:id="rId7">
                  <a:extLst>
                    <a:ext uri="{A12FA001-AC4F-418D-AE19-62706E023703}">
                      <ahyp:hlinkClr xmlns:ahyp="http://schemas.microsoft.com/office/drawing/2018/hyperlinkcolor" val="tx"/>
                    </a:ext>
                  </a:extLst>
                </a:hlinkClick>
              </a:rPr>
              <a:t>to</a:t>
            </a:r>
            <a:r>
              <a:rPr lang="pt-BR" dirty="0">
                <a:solidFill>
                  <a:schemeClr val="accent1"/>
                </a:solidFill>
                <a:latin typeface="Abadi" panose="020B0604020104020204" pitchFamily="34" charset="0"/>
                <a:hlinkClick r:id="rId7">
                  <a:extLst>
                    <a:ext uri="{A12FA001-AC4F-418D-AE19-62706E023703}">
                      <ahyp:hlinkClr xmlns:ahyp="http://schemas.microsoft.com/office/drawing/2018/hyperlinkcolor" val="tx"/>
                    </a:ext>
                  </a:extLst>
                </a:hlinkClick>
              </a:rPr>
              <a:t> Chart</a:t>
            </a:r>
            <a:endParaRPr lang="pt-BR" dirty="0">
              <a:solidFill>
                <a:schemeClr val="accent1"/>
              </a:solidFill>
              <a:latin typeface="Abadi" panose="020B0604020104020204" pitchFamily="34" charset="0"/>
            </a:endParaRPr>
          </a:p>
          <a:p>
            <a:pPr marL="742950" lvl="1" indent="-285750" algn="l">
              <a:buFont typeface="+mj-lt"/>
              <a:buAutoNum type="arabicPeriod"/>
            </a:pPr>
            <a:r>
              <a:rPr lang="pt-BR" b="0" i="0" dirty="0" err="1">
                <a:solidFill>
                  <a:schemeClr val="tx1">
                    <a:lumMod val="95000"/>
                    <a:lumOff val="5000"/>
                  </a:schemeClr>
                </a:solidFill>
                <a:effectLst/>
                <a:latin typeface="Abadi" panose="020B0604020104020204" pitchFamily="34" charset="0"/>
              </a:rPr>
              <a:t>Scatter</a:t>
            </a:r>
            <a:r>
              <a:rPr lang="pt-BR" b="0" i="0" dirty="0">
                <a:solidFill>
                  <a:schemeClr val="tx1">
                    <a:lumMod val="95000"/>
                    <a:lumOff val="5000"/>
                  </a:schemeClr>
                </a:solidFill>
                <a:effectLst/>
                <a:latin typeface="Abadi" panose="020B0604020104020204" pitchFamily="34" charset="0"/>
              </a:rPr>
              <a:t> </a:t>
            </a:r>
            <a:r>
              <a:rPr lang="pt-BR" b="0" i="0" dirty="0" err="1">
                <a:solidFill>
                  <a:schemeClr val="tx1">
                    <a:lumMod val="95000"/>
                    <a:lumOff val="5000"/>
                  </a:schemeClr>
                </a:solidFill>
                <a:effectLst/>
                <a:latin typeface="Abadi" panose="020B0604020104020204" pitchFamily="34" charset="0"/>
              </a:rPr>
              <a:t>Plot</a:t>
            </a:r>
            <a:r>
              <a:rPr lang="pt-BR" b="0" i="0" dirty="0">
                <a:solidFill>
                  <a:schemeClr val="tx1">
                    <a:lumMod val="95000"/>
                    <a:lumOff val="5000"/>
                  </a:schemeClr>
                </a:solidFill>
                <a:effectLst/>
                <a:latin typeface="Abadi" panose="020B0604020104020204" pitchFamily="34" charset="0"/>
              </a:rPr>
              <a:t>: </a:t>
            </a:r>
            <a:r>
              <a:rPr lang="pt-BR" b="0" i="0" dirty="0" err="1">
                <a:solidFill>
                  <a:schemeClr val="tx1">
                    <a:lumMod val="95000"/>
                    <a:lumOff val="5000"/>
                  </a:schemeClr>
                </a:solidFill>
                <a:effectLst/>
                <a:latin typeface="Abadi" panose="020B0604020104020204" pitchFamily="34" charset="0"/>
              </a:rPr>
              <a:t>Payload</a:t>
            </a:r>
            <a:r>
              <a:rPr lang="pt-BR" b="0" i="0" dirty="0">
                <a:solidFill>
                  <a:schemeClr val="tx1">
                    <a:lumMod val="95000"/>
                    <a:lumOff val="5000"/>
                  </a:schemeClr>
                </a:solidFill>
                <a:effectLst/>
                <a:latin typeface="Abadi" panose="020B0604020104020204" pitchFamily="34" charset="0"/>
              </a:rPr>
              <a:t> vs. Orbit </a:t>
            </a:r>
            <a:r>
              <a:rPr lang="pt-BR" b="0" i="0" dirty="0" err="1">
                <a:solidFill>
                  <a:schemeClr val="tx1">
                    <a:lumMod val="95000"/>
                    <a:lumOff val="5000"/>
                  </a:schemeClr>
                </a:solidFill>
                <a:effectLst/>
                <a:latin typeface="Abadi" panose="020B0604020104020204" pitchFamily="34" charset="0"/>
              </a:rPr>
              <a:t>Type</a:t>
            </a:r>
            <a:r>
              <a:rPr lang="pt-BR" b="0" i="0" dirty="0">
                <a:solidFill>
                  <a:schemeClr val="tx1">
                    <a:lumMod val="95000"/>
                    <a:lumOff val="5000"/>
                  </a:schemeClr>
                </a:solidFill>
                <a:effectLst/>
                <a:latin typeface="Abadi" panose="020B0604020104020204" pitchFamily="34" charset="0"/>
              </a:rPr>
              <a:t>: </a:t>
            </a:r>
            <a:r>
              <a:rPr lang="pt-BR" dirty="0">
                <a:solidFill>
                  <a:schemeClr val="accent1"/>
                </a:solidFill>
                <a:latin typeface="Abadi" panose="020B0604020104020204" pitchFamily="34" charset="0"/>
                <a:hlinkClick r:id="rId7">
                  <a:extLst>
                    <a:ext uri="{A12FA001-AC4F-418D-AE19-62706E023703}">
                      <ahyp:hlinkClr xmlns:ahyp="http://schemas.microsoft.com/office/drawing/2018/hyperlinkcolor" val="tx"/>
                    </a:ext>
                  </a:extLst>
                </a:hlinkClick>
              </a:rPr>
              <a:t>Link </a:t>
            </a:r>
            <a:r>
              <a:rPr lang="pt-BR" dirty="0" err="1">
                <a:solidFill>
                  <a:schemeClr val="accent1"/>
                </a:solidFill>
                <a:latin typeface="Abadi" panose="020B0604020104020204" pitchFamily="34" charset="0"/>
                <a:hlinkClick r:id="rId7">
                  <a:extLst>
                    <a:ext uri="{A12FA001-AC4F-418D-AE19-62706E023703}">
                      <ahyp:hlinkClr xmlns:ahyp="http://schemas.microsoft.com/office/drawing/2018/hyperlinkcolor" val="tx"/>
                    </a:ext>
                  </a:extLst>
                </a:hlinkClick>
              </a:rPr>
              <a:t>to</a:t>
            </a:r>
            <a:r>
              <a:rPr lang="pt-BR" dirty="0">
                <a:solidFill>
                  <a:schemeClr val="accent1"/>
                </a:solidFill>
                <a:latin typeface="Abadi" panose="020B0604020104020204" pitchFamily="34" charset="0"/>
                <a:hlinkClick r:id="rId7">
                  <a:extLst>
                    <a:ext uri="{A12FA001-AC4F-418D-AE19-62706E023703}">
                      <ahyp:hlinkClr xmlns:ahyp="http://schemas.microsoft.com/office/drawing/2018/hyperlinkcolor" val="tx"/>
                    </a:ext>
                  </a:extLst>
                </a:hlinkClick>
              </a:rPr>
              <a:t> Chart</a:t>
            </a:r>
            <a:endParaRPr lang="pt-BR" dirty="0">
              <a:solidFill>
                <a:schemeClr val="accent1"/>
              </a:solidFill>
              <a:latin typeface="Abadi" panose="020B0604020104020204" pitchFamily="34" charset="0"/>
            </a:endParaRPr>
          </a:p>
          <a:p>
            <a:pPr marL="742950" lvl="1" indent="-285750" algn="l">
              <a:buFont typeface="+mj-lt"/>
              <a:buAutoNum type="arabicPeriod"/>
            </a:pPr>
            <a:r>
              <a:rPr lang="pt-BR" b="0" i="0" dirty="0" err="1">
                <a:solidFill>
                  <a:schemeClr val="tx1">
                    <a:lumMod val="95000"/>
                    <a:lumOff val="5000"/>
                  </a:schemeClr>
                </a:solidFill>
                <a:effectLst/>
                <a:latin typeface="Abadi" panose="020B0604020104020204" pitchFamily="34" charset="0"/>
              </a:rPr>
              <a:t>Line</a:t>
            </a:r>
            <a:r>
              <a:rPr lang="pt-BR" b="0" i="0" dirty="0">
                <a:solidFill>
                  <a:schemeClr val="tx1">
                    <a:lumMod val="95000"/>
                    <a:lumOff val="5000"/>
                  </a:schemeClr>
                </a:solidFill>
                <a:effectLst/>
                <a:latin typeface="Abadi" panose="020B0604020104020204" pitchFamily="34" charset="0"/>
              </a:rPr>
              <a:t> Chart: </a:t>
            </a:r>
            <a:r>
              <a:rPr lang="pt-BR" b="0" i="0" dirty="0" err="1">
                <a:solidFill>
                  <a:schemeClr val="tx1">
                    <a:lumMod val="95000"/>
                    <a:lumOff val="5000"/>
                  </a:schemeClr>
                </a:solidFill>
                <a:effectLst/>
                <a:latin typeface="Abadi" panose="020B0604020104020204" pitchFamily="34" charset="0"/>
              </a:rPr>
              <a:t>Yearly</a:t>
            </a:r>
            <a:r>
              <a:rPr lang="pt-BR" b="0" i="0" dirty="0">
                <a:solidFill>
                  <a:schemeClr val="tx1">
                    <a:lumMod val="95000"/>
                    <a:lumOff val="5000"/>
                  </a:schemeClr>
                </a:solidFill>
                <a:effectLst/>
                <a:latin typeface="Abadi" panose="020B0604020104020204" pitchFamily="34" charset="0"/>
              </a:rPr>
              <a:t> </a:t>
            </a:r>
            <a:r>
              <a:rPr lang="pt-BR" b="0" i="0" dirty="0" err="1">
                <a:solidFill>
                  <a:schemeClr val="tx1">
                    <a:lumMod val="95000"/>
                    <a:lumOff val="5000"/>
                  </a:schemeClr>
                </a:solidFill>
                <a:effectLst/>
                <a:latin typeface="Abadi" panose="020B0604020104020204" pitchFamily="34" charset="0"/>
              </a:rPr>
              <a:t>Average</a:t>
            </a:r>
            <a:r>
              <a:rPr lang="pt-BR" b="0" i="0" dirty="0">
                <a:solidFill>
                  <a:schemeClr val="tx1">
                    <a:lumMod val="95000"/>
                    <a:lumOff val="5000"/>
                  </a:schemeClr>
                </a:solidFill>
                <a:effectLst/>
                <a:latin typeface="Abadi" panose="020B0604020104020204" pitchFamily="34" charset="0"/>
              </a:rPr>
              <a:t> </a:t>
            </a:r>
            <a:r>
              <a:rPr lang="pt-BR" b="0" i="0" dirty="0" err="1">
                <a:solidFill>
                  <a:schemeClr val="tx1">
                    <a:lumMod val="95000"/>
                    <a:lumOff val="5000"/>
                  </a:schemeClr>
                </a:solidFill>
                <a:effectLst/>
                <a:latin typeface="Abadi" panose="020B0604020104020204" pitchFamily="34" charset="0"/>
              </a:rPr>
              <a:t>Success</a:t>
            </a:r>
            <a:r>
              <a:rPr lang="pt-BR" b="0" i="0" dirty="0">
                <a:solidFill>
                  <a:schemeClr val="tx1">
                    <a:lumMod val="95000"/>
                    <a:lumOff val="5000"/>
                  </a:schemeClr>
                </a:solidFill>
                <a:effectLst/>
                <a:latin typeface="Abadi" panose="020B0604020104020204" pitchFamily="34" charset="0"/>
              </a:rPr>
              <a:t> Rate: </a:t>
            </a:r>
            <a:r>
              <a:rPr lang="pt-BR" dirty="0">
                <a:solidFill>
                  <a:schemeClr val="accent1"/>
                </a:solidFill>
                <a:latin typeface="Abadi" panose="020B0604020104020204" pitchFamily="34" charset="0"/>
                <a:hlinkClick r:id="rId7">
                  <a:extLst>
                    <a:ext uri="{A12FA001-AC4F-418D-AE19-62706E023703}">
                      <ahyp:hlinkClr xmlns:ahyp="http://schemas.microsoft.com/office/drawing/2018/hyperlinkcolor" val="tx"/>
                    </a:ext>
                  </a:extLst>
                </a:hlinkClick>
              </a:rPr>
              <a:t>Link </a:t>
            </a:r>
            <a:r>
              <a:rPr lang="pt-BR" dirty="0" err="1">
                <a:solidFill>
                  <a:schemeClr val="accent1"/>
                </a:solidFill>
                <a:latin typeface="Abadi" panose="020B0604020104020204" pitchFamily="34" charset="0"/>
                <a:hlinkClick r:id="rId7">
                  <a:extLst>
                    <a:ext uri="{A12FA001-AC4F-418D-AE19-62706E023703}">
                      <ahyp:hlinkClr xmlns:ahyp="http://schemas.microsoft.com/office/drawing/2018/hyperlinkcolor" val="tx"/>
                    </a:ext>
                  </a:extLst>
                </a:hlinkClick>
              </a:rPr>
              <a:t>to</a:t>
            </a:r>
            <a:r>
              <a:rPr lang="pt-BR" dirty="0">
                <a:solidFill>
                  <a:schemeClr val="accent1"/>
                </a:solidFill>
                <a:latin typeface="Abadi" panose="020B0604020104020204" pitchFamily="34" charset="0"/>
                <a:hlinkClick r:id="rId7">
                  <a:extLst>
                    <a:ext uri="{A12FA001-AC4F-418D-AE19-62706E023703}">
                      <ahyp:hlinkClr xmlns:ahyp="http://schemas.microsoft.com/office/drawing/2018/hyperlinkcolor" val="tx"/>
                    </a:ext>
                  </a:extLst>
                </a:hlinkClick>
              </a:rPr>
              <a:t> Chart</a:t>
            </a:r>
            <a:endParaRPr lang="pt-BR" dirty="0">
              <a:solidFill>
                <a:schemeClr val="accent1"/>
              </a:solidFill>
              <a:latin typeface="Abadi" panose="020B0604020104020204" pitchFamily="34" charset="0"/>
            </a:endParaRPr>
          </a:p>
          <a:p>
            <a:pPr marL="457200" lvl="1" indent="0" algn="l">
              <a:buNone/>
            </a:pPr>
            <a:endParaRPr lang="pt-BR" dirty="0">
              <a:solidFill>
                <a:schemeClr val="accent1"/>
              </a:solidFill>
              <a:latin typeface="Abadi" panose="020B0604020104020204" pitchFamily="34" charset="0"/>
            </a:endParaRPr>
          </a:p>
          <a:p>
            <a:pPr algn="l">
              <a:buFont typeface="+mj-lt"/>
              <a:buAutoNum type="arabicPeriod"/>
            </a:pPr>
            <a:r>
              <a:rPr lang="pt-BR" b="1" i="0" dirty="0" err="1">
                <a:solidFill>
                  <a:schemeClr val="tx1">
                    <a:lumMod val="95000"/>
                    <a:lumOff val="5000"/>
                  </a:schemeClr>
                </a:solidFill>
                <a:effectLst/>
                <a:latin typeface="Abadi" panose="020B0604020104020204" pitchFamily="34" charset="0"/>
              </a:rPr>
              <a:t>Interactive</a:t>
            </a:r>
            <a:r>
              <a:rPr lang="pt-BR" b="1" i="0" dirty="0">
                <a:solidFill>
                  <a:schemeClr val="tx1">
                    <a:lumMod val="95000"/>
                    <a:lumOff val="5000"/>
                  </a:schemeClr>
                </a:solidFill>
                <a:effectLst/>
                <a:latin typeface="Abadi" panose="020B0604020104020204" pitchFamily="34" charset="0"/>
              </a:rPr>
              <a:t> </a:t>
            </a:r>
            <a:r>
              <a:rPr lang="pt-BR" b="1" i="0" dirty="0" err="1">
                <a:solidFill>
                  <a:schemeClr val="tx1">
                    <a:lumMod val="95000"/>
                    <a:lumOff val="5000"/>
                  </a:schemeClr>
                </a:solidFill>
                <a:effectLst/>
                <a:latin typeface="Abadi" panose="020B0604020104020204" pitchFamily="34" charset="0"/>
              </a:rPr>
              <a:t>Analytics</a:t>
            </a:r>
            <a:r>
              <a:rPr lang="pt-BR" b="1" i="0" dirty="0">
                <a:solidFill>
                  <a:schemeClr val="tx1">
                    <a:lumMod val="95000"/>
                    <a:lumOff val="5000"/>
                  </a:schemeClr>
                </a:solidFill>
                <a:effectLst/>
                <a:latin typeface="Abadi" panose="020B0604020104020204" pitchFamily="34" charset="0"/>
              </a:rPr>
              <a:t> Dashboard</a:t>
            </a:r>
            <a:endParaRPr lang="pt-BR" b="0" i="0" dirty="0">
              <a:solidFill>
                <a:schemeClr val="tx1">
                  <a:lumMod val="95000"/>
                  <a:lumOff val="5000"/>
                </a:schemeClr>
              </a:solidFill>
              <a:effectLst/>
              <a:latin typeface="Abadi" panose="020B0604020104020204" pitchFamily="34" charset="0"/>
            </a:endParaRPr>
          </a:p>
          <a:p>
            <a:pPr marL="742950" lvl="1" indent="-285750" algn="l">
              <a:buFont typeface="+mj-lt"/>
              <a:buAutoNum type="arabicPeriod"/>
            </a:pPr>
            <a:r>
              <a:rPr lang="pt-BR" b="0" i="0" dirty="0">
                <a:solidFill>
                  <a:schemeClr val="tx1">
                    <a:lumMod val="95000"/>
                    <a:lumOff val="5000"/>
                  </a:schemeClr>
                </a:solidFill>
                <a:effectLst/>
                <a:latin typeface="Abadi" panose="020B0604020104020204" pitchFamily="34" charset="0"/>
              </a:rPr>
              <a:t>Pie Chart: </a:t>
            </a:r>
            <a:r>
              <a:rPr lang="pt-BR" b="0" i="0" dirty="0" err="1">
                <a:solidFill>
                  <a:schemeClr val="tx1">
                    <a:lumMod val="95000"/>
                    <a:lumOff val="5000"/>
                  </a:schemeClr>
                </a:solidFill>
                <a:effectLst/>
                <a:latin typeface="Abadi" panose="020B0604020104020204" pitchFamily="34" charset="0"/>
              </a:rPr>
              <a:t>Launch</a:t>
            </a:r>
            <a:r>
              <a:rPr lang="pt-BR" b="0" i="0" dirty="0">
                <a:solidFill>
                  <a:schemeClr val="tx1">
                    <a:lumMod val="95000"/>
                    <a:lumOff val="5000"/>
                  </a:schemeClr>
                </a:solidFill>
                <a:effectLst/>
                <a:latin typeface="Abadi" panose="020B0604020104020204" pitchFamily="34" charset="0"/>
              </a:rPr>
              <a:t> </a:t>
            </a:r>
            <a:r>
              <a:rPr lang="pt-BR" b="0" i="0" dirty="0" err="1">
                <a:solidFill>
                  <a:schemeClr val="tx1">
                    <a:lumMod val="95000"/>
                    <a:lumOff val="5000"/>
                  </a:schemeClr>
                </a:solidFill>
                <a:effectLst/>
                <a:latin typeface="Abadi" panose="020B0604020104020204" pitchFamily="34" charset="0"/>
              </a:rPr>
              <a:t>Success</a:t>
            </a:r>
            <a:r>
              <a:rPr lang="pt-BR" b="0" i="0" dirty="0">
                <a:solidFill>
                  <a:schemeClr val="tx1">
                    <a:lumMod val="95000"/>
                    <a:lumOff val="5000"/>
                  </a:schemeClr>
                </a:solidFill>
                <a:effectLst/>
                <a:latin typeface="Abadi" panose="020B0604020104020204" pitchFamily="34" charset="0"/>
              </a:rPr>
              <a:t> Count for </a:t>
            </a:r>
            <a:r>
              <a:rPr lang="pt-BR" b="0" i="0" dirty="0" err="1">
                <a:solidFill>
                  <a:schemeClr val="tx1">
                    <a:lumMod val="95000"/>
                    <a:lumOff val="5000"/>
                  </a:schemeClr>
                </a:solidFill>
                <a:effectLst/>
                <a:latin typeface="Abadi" panose="020B0604020104020204" pitchFamily="34" charset="0"/>
              </a:rPr>
              <a:t>All</a:t>
            </a:r>
            <a:r>
              <a:rPr lang="pt-BR" b="0" i="0" dirty="0">
                <a:solidFill>
                  <a:schemeClr val="tx1">
                    <a:lumMod val="95000"/>
                    <a:lumOff val="5000"/>
                  </a:schemeClr>
                </a:solidFill>
                <a:effectLst/>
                <a:latin typeface="Abadi" panose="020B0604020104020204" pitchFamily="34" charset="0"/>
              </a:rPr>
              <a:t> Sites: </a:t>
            </a:r>
            <a:r>
              <a:rPr lang="pt-BR" dirty="0">
                <a:solidFill>
                  <a:schemeClr val="accent1"/>
                </a:solidFill>
                <a:latin typeface="Abadi" panose="020B0604020104020204" pitchFamily="34" charset="0"/>
                <a:hlinkClick r:id="rId8">
                  <a:extLst>
                    <a:ext uri="{A12FA001-AC4F-418D-AE19-62706E023703}">
                      <ahyp:hlinkClr xmlns:ahyp="http://schemas.microsoft.com/office/drawing/2018/hyperlinkcolor" val="tx"/>
                    </a:ext>
                  </a:extLst>
                </a:hlinkClick>
              </a:rPr>
              <a:t>Link </a:t>
            </a:r>
            <a:r>
              <a:rPr lang="pt-BR" dirty="0" err="1">
                <a:solidFill>
                  <a:schemeClr val="accent1"/>
                </a:solidFill>
                <a:latin typeface="Abadi" panose="020B0604020104020204" pitchFamily="34" charset="0"/>
                <a:hlinkClick r:id="rId8">
                  <a:extLst>
                    <a:ext uri="{A12FA001-AC4F-418D-AE19-62706E023703}">
                      <ahyp:hlinkClr xmlns:ahyp="http://schemas.microsoft.com/office/drawing/2018/hyperlinkcolor" val="tx"/>
                    </a:ext>
                  </a:extLst>
                </a:hlinkClick>
              </a:rPr>
              <a:t>to</a:t>
            </a:r>
            <a:r>
              <a:rPr lang="pt-BR" dirty="0">
                <a:solidFill>
                  <a:schemeClr val="accent1"/>
                </a:solidFill>
                <a:latin typeface="Abadi" panose="020B0604020104020204" pitchFamily="34" charset="0"/>
                <a:hlinkClick r:id="rId8">
                  <a:extLst>
                    <a:ext uri="{A12FA001-AC4F-418D-AE19-62706E023703}">
                      <ahyp:hlinkClr xmlns:ahyp="http://schemas.microsoft.com/office/drawing/2018/hyperlinkcolor" val="tx"/>
                    </a:ext>
                  </a:extLst>
                </a:hlinkClick>
              </a:rPr>
              <a:t> Chart</a:t>
            </a:r>
            <a:endParaRPr lang="pt-BR" dirty="0">
              <a:solidFill>
                <a:schemeClr val="accent1"/>
              </a:solidFill>
              <a:latin typeface="Abadi" panose="020B0604020104020204" pitchFamily="34" charset="0"/>
            </a:endParaRPr>
          </a:p>
          <a:p>
            <a:pPr marL="742950" lvl="1" indent="-285750" algn="l">
              <a:buFont typeface="+mj-lt"/>
              <a:buAutoNum type="arabicPeriod"/>
            </a:pPr>
            <a:r>
              <a:rPr lang="pt-BR" b="0" i="0" dirty="0">
                <a:solidFill>
                  <a:schemeClr val="tx1">
                    <a:lumMod val="95000"/>
                    <a:lumOff val="5000"/>
                  </a:schemeClr>
                </a:solidFill>
                <a:effectLst/>
                <a:latin typeface="Abadi" panose="020B0604020104020204" pitchFamily="34" charset="0"/>
              </a:rPr>
              <a:t>Pie Chart: </a:t>
            </a:r>
            <a:r>
              <a:rPr lang="pt-BR" b="0" i="0" dirty="0" err="1">
                <a:solidFill>
                  <a:schemeClr val="tx1">
                    <a:lumMod val="95000"/>
                    <a:lumOff val="5000"/>
                  </a:schemeClr>
                </a:solidFill>
                <a:effectLst/>
                <a:latin typeface="Abadi" panose="020B0604020104020204" pitchFamily="34" charset="0"/>
              </a:rPr>
              <a:t>Launch</a:t>
            </a:r>
            <a:r>
              <a:rPr lang="pt-BR" b="0" i="0" dirty="0">
                <a:solidFill>
                  <a:schemeClr val="tx1">
                    <a:lumMod val="95000"/>
                    <a:lumOff val="5000"/>
                  </a:schemeClr>
                </a:solidFill>
                <a:effectLst/>
                <a:latin typeface="Abadi" panose="020B0604020104020204" pitchFamily="34" charset="0"/>
              </a:rPr>
              <a:t> Site </a:t>
            </a:r>
            <a:r>
              <a:rPr lang="pt-BR" b="0" i="0" dirty="0" err="1">
                <a:solidFill>
                  <a:schemeClr val="tx1">
                    <a:lumMod val="95000"/>
                    <a:lumOff val="5000"/>
                  </a:schemeClr>
                </a:solidFill>
                <a:effectLst/>
                <a:latin typeface="Abadi" panose="020B0604020104020204" pitchFamily="34" charset="0"/>
              </a:rPr>
              <a:t>with</a:t>
            </a:r>
            <a:r>
              <a:rPr lang="pt-BR" b="0" i="0" dirty="0">
                <a:solidFill>
                  <a:schemeClr val="tx1">
                    <a:lumMod val="95000"/>
                    <a:lumOff val="5000"/>
                  </a:schemeClr>
                </a:solidFill>
                <a:effectLst/>
                <a:latin typeface="Abadi" panose="020B0604020104020204" pitchFamily="34" charset="0"/>
              </a:rPr>
              <a:t> </a:t>
            </a:r>
            <a:r>
              <a:rPr lang="pt-BR" b="0" i="0" dirty="0" err="1">
                <a:solidFill>
                  <a:schemeClr val="tx1">
                    <a:lumMod val="95000"/>
                    <a:lumOff val="5000"/>
                  </a:schemeClr>
                </a:solidFill>
                <a:effectLst/>
                <a:latin typeface="Abadi" panose="020B0604020104020204" pitchFamily="34" charset="0"/>
              </a:rPr>
              <a:t>Highest</a:t>
            </a:r>
            <a:r>
              <a:rPr lang="pt-BR" b="0" i="0" dirty="0">
                <a:solidFill>
                  <a:schemeClr val="tx1">
                    <a:lumMod val="95000"/>
                    <a:lumOff val="5000"/>
                  </a:schemeClr>
                </a:solidFill>
                <a:effectLst/>
                <a:latin typeface="Abadi" panose="020B0604020104020204" pitchFamily="34" charset="0"/>
              </a:rPr>
              <a:t> </a:t>
            </a:r>
            <a:r>
              <a:rPr lang="pt-BR" b="0" i="0" dirty="0" err="1">
                <a:solidFill>
                  <a:schemeClr val="tx1">
                    <a:lumMod val="95000"/>
                    <a:lumOff val="5000"/>
                  </a:schemeClr>
                </a:solidFill>
                <a:effectLst/>
                <a:latin typeface="Abadi" panose="020B0604020104020204" pitchFamily="34" charset="0"/>
              </a:rPr>
              <a:t>Success</a:t>
            </a:r>
            <a:r>
              <a:rPr lang="pt-BR" b="0" i="0" dirty="0">
                <a:solidFill>
                  <a:schemeClr val="tx1">
                    <a:lumMod val="95000"/>
                    <a:lumOff val="5000"/>
                  </a:schemeClr>
                </a:solidFill>
                <a:effectLst/>
                <a:latin typeface="Abadi" panose="020B0604020104020204" pitchFamily="34" charset="0"/>
              </a:rPr>
              <a:t> </a:t>
            </a:r>
            <a:r>
              <a:rPr lang="pt-BR" b="0" i="0" dirty="0" err="1">
                <a:solidFill>
                  <a:schemeClr val="tx1">
                    <a:lumMod val="95000"/>
                    <a:lumOff val="5000"/>
                  </a:schemeClr>
                </a:solidFill>
                <a:effectLst/>
                <a:latin typeface="Abadi" panose="020B0604020104020204" pitchFamily="34" charset="0"/>
              </a:rPr>
              <a:t>Ratio</a:t>
            </a:r>
            <a:r>
              <a:rPr lang="pt-BR" b="0" i="0" dirty="0">
                <a:solidFill>
                  <a:schemeClr val="tx1">
                    <a:lumMod val="95000"/>
                    <a:lumOff val="5000"/>
                  </a:schemeClr>
                </a:solidFill>
                <a:effectLst/>
                <a:latin typeface="Abadi" panose="020B0604020104020204" pitchFamily="34" charset="0"/>
              </a:rPr>
              <a:t>: </a:t>
            </a:r>
            <a:r>
              <a:rPr lang="pt-BR" dirty="0">
                <a:solidFill>
                  <a:schemeClr val="accent1"/>
                </a:solidFill>
                <a:latin typeface="Abadi" panose="020B0604020104020204" pitchFamily="34" charset="0"/>
                <a:hlinkClick r:id="rId8">
                  <a:extLst>
                    <a:ext uri="{A12FA001-AC4F-418D-AE19-62706E023703}">
                      <ahyp:hlinkClr xmlns:ahyp="http://schemas.microsoft.com/office/drawing/2018/hyperlinkcolor" val="tx"/>
                    </a:ext>
                  </a:extLst>
                </a:hlinkClick>
              </a:rPr>
              <a:t>Link </a:t>
            </a:r>
            <a:r>
              <a:rPr lang="pt-BR" dirty="0" err="1">
                <a:solidFill>
                  <a:schemeClr val="accent1"/>
                </a:solidFill>
                <a:latin typeface="Abadi" panose="020B0604020104020204" pitchFamily="34" charset="0"/>
                <a:hlinkClick r:id="rId8">
                  <a:extLst>
                    <a:ext uri="{A12FA001-AC4F-418D-AE19-62706E023703}">
                      <ahyp:hlinkClr xmlns:ahyp="http://schemas.microsoft.com/office/drawing/2018/hyperlinkcolor" val="tx"/>
                    </a:ext>
                  </a:extLst>
                </a:hlinkClick>
              </a:rPr>
              <a:t>to</a:t>
            </a:r>
            <a:r>
              <a:rPr lang="pt-BR" dirty="0">
                <a:solidFill>
                  <a:schemeClr val="accent1"/>
                </a:solidFill>
                <a:latin typeface="Abadi" panose="020B0604020104020204" pitchFamily="34" charset="0"/>
                <a:hlinkClick r:id="rId8">
                  <a:extLst>
                    <a:ext uri="{A12FA001-AC4F-418D-AE19-62706E023703}">
                      <ahyp:hlinkClr xmlns:ahyp="http://schemas.microsoft.com/office/drawing/2018/hyperlinkcolor" val="tx"/>
                    </a:ext>
                  </a:extLst>
                </a:hlinkClick>
              </a:rPr>
              <a:t> Chart</a:t>
            </a:r>
            <a:endParaRPr lang="pt-BR" dirty="0">
              <a:solidFill>
                <a:schemeClr val="accent1"/>
              </a:solidFill>
              <a:latin typeface="Abadi" panose="020B0604020104020204" pitchFamily="34" charset="0"/>
            </a:endParaRPr>
          </a:p>
          <a:p>
            <a:pPr marL="457200" lvl="1" indent="0" algn="l">
              <a:buNone/>
            </a:pPr>
            <a:endParaRPr lang="pt-BR" dirty="0">
              <a:solidFill>
                <a:schemeClr val="accent1"/>
              </a:solidFill>
              <a:latin typeface="Abadi" panose="020B0604020104020204" pitchFamily="34" charset="0"/>
            </a:endParaRPr>
          </a:p>
          <a:p>
            <a:pPr algn="l">
              <a:buFont typeface="+mj-lt"/>
              <a:buAutoNum type="arabicPeriod"/>
            </a:pPr>
            <a:r>
              <a:rPr lang="pt-BR" b="1" i="0" dirty="0" err="1">
                <a:solidFill>
                  <a:schemeClr val="tx1">
                    <a:lumMod val="95000"/>
                    <a:lumOff val="5000"/>
                  </a:schemeClr>
                </a:solidFill>
                <a:effectLst/>
                <a:latin typeface="Abadi" panose="020B0604020104020204" pitchFamily="34" charset="0"/>
              </a:rPr>
              <a:t>Predictive</a:t>
            </a:r>
            <a:r>
              <a:rPr lang="pt-BR" b="1" i="0" dirty="0">
                <a:solidFill>
                  <a:schemeClr val="tx1">
                    <a:lumMod val="95000"/>
                    <a:lumOff val="5000"/>
                  </a:schemeClr>
                </a:solidFill>
                <a:effectLst/>
                <a:latin typeface="Abadi" panose="020B0604020104020204" pitchFamily="34" charset="0"/>
              </a:rPr>
              <a:t> </a:t>
            </a:r>
            <a:r>
              <a:rPr lang="pt-BR" b="1" i="0" dirty="0" err="1">
                <a:solidFill>
                  <a:schemeClr val="tx1">
                    <a:lumMod val="95000"/>
                    <a:lumOff val="5000"/>
                  </a:schemeClr>
                </a:solidFill>
                <a:effectLst/>
                <a:latin typeface="Abadi" panose="020B0604020104020204" pitchFamily="34" charset="0"/>
              </a:rPr>
              <a:t>Analysis</a:t>
            </a:r>
            <a:r>
              <a:rPr lang="pt-BR" b="1" i="0" dirty="0">
                <a:solidFill>
                  <a:schemeClr val="tx1">
                    <a:lumMod val="95000"/>
                    <a:lumOff val="5000"/>
                  </a:schemeClr>
                </a:solidFill>
                <a:effectLst/>
                <a:latin typeface="Abadi" panose="020B0604020104020204" pitchFamily="34" charset="0"/>
              </a:rPr>
              <a:t> </a:t>
            </a:r>
            <a:r>
              <a:rPr lang="pt-BR" b="1" i="0" dirty="0" err="1">
                <a:solidFill>
                  <a:schemeClr val="tx1">
                    <a:lumMod val="95000"/>
                    <a:lumOff val="5000"/>
                  </a:schemeClr>
                </a:solidFill>
                <a:effectLst/>
                <a:latin typeface="Abadi" panose="020B0604020104020204" pitchFamily="34" charset="0"/>
              </a:rPr>
              <a:t>Results</a:t>
            </a:r>
            <a:endParaRPr lang="pt-BR" b="0" i="0" dirty="0">
              <a:solidFill>
                <a:schemeClr val="tx1">
                  <a:lumMod val="95000"/>
                  <a:lumOff val="5000"/>
                </a:schemeClr>
              </a:solidFill>
              <a:effectLst/>
              <a:latin typeface="Abadi" panose="020B0604020104020204" pitchFamily="34" charset="0"/>
            </a:endParaRPr>
          </a:p>
          <a:p>
            <a:pPr marL="742950" lvl="1" indent="-285750" algn="l">
              <a:buFont typeface="+mj-lt"/>
              <a:buAutoNum type="arabicPeriod"/>
            </a:pPr>
            <a:r>
              <a:rPr lang="pt-BR" b="0" i="0" dirty="0">
                <a:solidFill>
                  <a:schemeClr val="tx1">
                    <a:lumMod val="95000"/>
                    <a:lumOff val="5000"/>
                  </a:schemeClr>
                </a:solidFill>
                <a:effectLst/>
                <a:latin typeface="Abadi" panose="020B0604020104020204" pitchFamily="34" charset="0"/>
              </a:rPr>
              <a:t>Model </a:t>
            </a:r>
            <a:r>
              <a:rPr lang="pt-BR" b="0" i="0" dirty="0" err="1">
                <a:solidFill>
                  <a:schemeClr val="tx1">
                    <a:lumMod val="95000"/>
                    <a:lumOff val="5000"/>
                  </a:schemeClr>
                </a:solidFill>
                <a:effectLst/>
                <a:latin typeface="Abadi" panose="020B0604020104020204" pitchFamily="34" charset="0"/>
              </a:rPr>
              <a:t>Evaluation</a:t>
            </a:r>
            <a:r>
              <a:rPr lang="pt-BR" b="0" i="0" dirty="0">
                <a:solidFill>
                  <a:schemeClr val="tx1">
                    <a:lumMod val="95000"/>
                    <a:lumOff val="5000"/>
                  </a:schemeClr>
                </a:solidFill>
                <a:effectLst/>
                <a:latin typeface="Abadi" panose="020B0604020104020204" pitchFamily="34" charset="0"/>
              </a:rPr>
              <a:t> </a:t>
            </a:r>
            <a:r>
              <a:rPr lang="pt-BR" b="0" i="0" dirty="0" err="1">
                <a:solidFill>
                  <a:schemeClr val="tx1">
                    <a:lumMod val="95000"/>
                    <a:lumOff val="5000"/>
                  </a:schemeClr>
                </a:solidFill>
                <a:effectLst/>
                <a:latin typeface="Abadi" panose="020B0604020104020204" pitchFamily="34" charset="0"/>
              </a:rPr>
              <a:t>Metrics</a:t>
            </a:r>
            <a:r>
              <a:rPr lang="pt-BR" b="0" i="0" dirty="0">
                <a:solidFill>
                  <a:schemeClr val="tx1">
                    <a:lumMod val="95000"/>
                    <a:lumOff val="5000"/>
                  </a:schemeClr>
                </a:solidFill>
                <a:effectLst/>
                <a:latin typeface="Abadi" panose="020B0604020104020204" pitchFamily="34" charset="0"/>
              </a:rPr>
              <a:t>: </a:t>
            </a:r>
            <a:r>
              <a:rPr lang="pt-BR" dirty="0">
                <a:solidFill>
                  <a:schemeClr val="accent1"/>
                </a:solidFill>
                <a:latin typeface="Abadi" panose="020B0604020104020204" pitchFamily="34" charset="0"/>
                <a:hlinkClick r:id="rId5">
                  <a:extLst>
                    <a:ext uri="{A12FA001-AC4F-418D-AE19-62706E023703}">
                      <ahyp:hlinkClr xmlns:ahyp="http://schemas.microsoft.com/office/drawing/2018/hyperlinkcolor" val="tx"/>
                    </a:ext>
                  </a:extLst>
                </a:hlinkClick>
              </a:rPr>
              <a:t>Link </a:t>
            </a:r>
            <a:r>
              <a:rPr lang="pt-BR" dirty="0" err="1">
                <a:solidFill>
                  <a:schemeClr val="accent1"/>
                </a:solidFill>
                <a:latin typeface="Abadi" panose="020B0604020104020204" pitchFamily="34" charset="0"/>
                <a:hlinkClick r:id="rId5">
                  <a:extLst>
                    <a:ext uri="{A12FA001-AC4F-418D-AE19-62706E023703}">
                      <ahyp:hlinkClr xmlns:ahyp="http://schemas.microsoft.com/office/drawing/2018/hyperlinkcolor" val="tx"/>
                    </a:ext>
                  </a:extLst>
                </a:hlinkClick>
              </a:rPr>
              <a:t>to</a:t>
            </a:r>
            <a:r>
              <a:rPr lang="pt-BR" dirty="0">
                <a:solidFill>
                  <a:schemeClr val="accent1"/>
                </a:solidFill>
                <a:latin typeface="Abadi" panose="020B0604020104020204" pitchFamily="34" charset="0"/>
                <a:hlinkClick r:id="rId5">
                  <a:extLst>
                    <a:ext uri="{A12FA001-AC4F-418D-AE19-62706E023703}">
                      <ahyp:hlinkClr xmlns:ahyp="http://schemas.microsoft.com/office/drawing/2018/hyperlinkcolor" val="tx"/>
                    </a:ext>
                  </a:extLst>
                </a:hlinkClick>
              </a:rPr>
              <a:t> </a:t>
            </a:r>
            <a:r>
              <a:rPr lang="pt-BR" dirty="0" err="1">
                <a:solidFill>
                  <a:schemeClr val="accent1"/>
                </a:solidFill>
                <a:latin typeface="Abadi" panose="020B0604020104020204" pitchFamily="34" charset="0"/>
                <a:hlinkClick r:id="rId5">
                  <a:extLst>
                    <a:ext uri="{A12FA001-AC4F-418D-AE19-62706E023703}">
                      <ahyp:hlinkClr xmlns:ahyp="http://schemas.microsoft.com/office/drawing/2018/hyperlinkcolor" val="tx"/>
                    </a:ext>
                  </a:extLst>
                </a:hlinkClick>
              </a:rPr>
              <a:t>Results</a:t>
            </a:r>
            <a:endParaRPr lang="pt-BR" dirty="0">
              <a:solidFill>
                <a:schemeClr val="accent1"/>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87509"/>
            <a:ext cx="10687961"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a:lnSpc>
                <a:spcPct val="120000"/>
              </a:lnSpc>
              <a:spcBef>
                <a:spcPts val="1400"/>
              </a:spcBef>
            </a:pPr>
            <a:r>
              <a:rPr lang="en-US" sz="1800" dirty="0">
                <a:solidFill>
                  <a:schemeClr val="accent3">
                    <a:lumMod val="25000"/>
                  </a:schemeClr>
                </a:solidFill>
                <a:latin typeface="Abadi"/>
              </a:rPr>
              <a:t>Data collection methodology:</a:t>
            </a:r>
          </a:p>
          <a:p>
            <a:pPr lvl="2">
              <a:lnSpc>
                <a:spcPct val="120000"/>
              </a:lnSpc>
              <a:spcBef>
                <a:spcPts val="1400"/>
              </a:spcBef>
            </a:pPr>
            <a:r>
              <a:rPr lang="en-US" sz="1400" dirty="0">
                <a:solidFill>
                  <a:schemeClr val="bg2">
                    <a:lumMod val="50000"/>
                  </a:schemeClr>
                </a:solidFill>
                <a:latin typeface="Abadi"/>
              </a:rPr>
              <a:t>Data sourced from SpaceX API and Wikipedia (via web scraping).</a:t>
            </a:r>
          </a:p>
          <a:p>
            <a:pPr lvl="1">
              <a:lnSpc>
                <a:spcPct val="120000"/>
              </a:lnSpc>
              <a:spcBef>
                <a:spcPts val="1400"/>
              </a:spcBef>
            </a:pPr>
            <a:r>
              <a:rPr lang="en-US" sz="1800" dirty="0">
                <a:solidFill>
                  <a:schemeClr val="accent3">
                    <a:lumMod val="25000"/>
                  </a:schemeClr>
                </a:solidFill>
                <a:latin typeface="Abadi"/>
              </a:rPr>
              <a:t>Perform data wrangling</a:t>
            </a:r>
          </a:p>
          <a:p>
            <a:pPr lvl="1">
              <a:lnSpc>
                <a:spcPct val="120000"/>
              </a:lnSpc>
              <a:spcBef>
                <a:spcPts val="1400"/>
              </a:spcBef>
            </a:pPr>
            <a:r>
              <a:rPr lang="en-US" sz="1600" dirty="0">
                <a:solidFill>
                  <a:schemeClr val="bg2">
                    <a:lumMod val="50000"/>
                  </a:schemeClr>
                </a:solidFill>
                <a:latin typeface="Abadi"/>
              </a:rPr>
              <a:t>Cleaning, structuring, and preparing data for analysis and applied </a:t>
            </a:r>
            <a:r>
              <a:rPr lang="en-US" sz="1600" b="1" dirty="0">
                <a:solidFill>
                  <a:schemeClr val="bg2">
                    <a:lumMod val="50000"/>
                  </a:schemeClr>
                </a:solidFill>
                <a:latin typeface="Abadi"/>
              </a:rPr>
              <a:t>one-hot encoding </a:t>
            </a:r>
            <a:r>
              <a:rPr lang="en-US" sz="1600" dirty="0">
                <a:solidFill>
                  <a:schemeClr val="bg2">
                    <a:lumMod val="50000"/>
                  </a:schemeClr>
                </a:solidFill>
                <a:latin typeface="Abadi"/>
              </a:rPr>
              <a:t>to transform categorical features for model compatibility.</a:t>
            </a:r>
          </a:p>
          <a:p>
            <a:pPr>
              <a:lnSpc>
                <a:spcPct val="120000"/>
              </a:lnSpc>
              <a:spcBef>
                <a:spcPts val="1400"/>
              </a:spcBef>
            </a:pPr>
            <a:r>
              <a:rPr lang="en-US" sz="1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800" dirty="0">
                <a:solidFill>
                  <a:schemeClr val="accent3">
                    <a:lumMod val="25000"/>
                  </a:schemeClr>
                </a:solidFill>
                <a:latin typeface="Abadi"/>
              </a:rPr>
              <a:t>Perform interactive visual analytics using Folium and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a:lnSpc>
                <a:spcPct val="120000"/>
              </a:lnSpc>
              <a:spcBef>
                <a:spcPts val="1400"/>
              </a:spcBef>
            </a:pPr>
            <a:r>
              <a:rPr lang="en-US" sz="1800" dirty="0">
                <a:solidFill>
                  <a:schemeClr val="accent3">
                    <a:lumMod val="25000"/>
                  </a:schemeClr>
                </a:solidFill>
                <a:latin typeface="Abadi"/>
              </a:rPr>
              <a:t>Perform predictive analysis using classification models</a:t>
            </a:r>
          </a:p>
          <a:p>
            <a:pPr lvl="1">
              <a:lnSpc>
                <a:spcPct val="120000"/>
              </a:lnSpc>
              <a:spcBef>
                <a:spcPts val="1400"/>
              </a:spcBef>
            </a:pPr>
            <a:r>
              <a:rPr lang="en-US" sz="1600" dirty="0">
                <a:solidFill>
                  <a:schemeClr val="bg2">
                    <a:lumMod val="50000"/>
                  </a:schemeClr>
                </a:solidFill>
                <a:latin typeface="Abadi"/>
              </a:rPr>
              <a:t>Construct classification models to predict launch outcomes based on historical data with techniques like grid search and cross-validation to fine-tune model parameters for optimal performance and Utilize metrics such as accuracy, precision, recall, and the ROC curve to thoroughly evaluate model effectiveness.</a:t>
            </a:r>
            <a:endParaRPr lang="en-US" sz="18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4056"/>
            <a:ext cx="10515600" cy="4351338"/>
          </a:xfrm>
          <a:prstGeom prst="rect">
            <a:avLst/>
          </a:prstGeom>
        </p:spPr>
        <p:txBody>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SpaceX API Usage: </a:t>
            </a:r>
          </a:p>
          <a:p>
            <a:pPr lvl="1">
              <a:lnSpc>
                <a:spcPct val="100000"/>
              </a:lnSpc>
              <a:spcBef>
                <a:spcPts val="1400"/>
              </a:spcBef>
            </a:pPr>
            <a:r>
              <a:rPr lang="en-US" sz="1400" dirty="0">
                <a:solidFill>
                  <a:schemeClr val="bg2">
                    <a:lumMod val="50000"/>
                  </a:schemeClr>
                </a:solidFill>
                <a:latin typeface="Abadi"/>
              </a:rPr>
              <a:t>Executed GET requests to retrieve launch data.</a:t>
            </a:r>
          </a:p>
          <a:p>
            <a:pPr>
              <a:lnSpc>
                <a:spcPct val="100000"/>
              </a:lnSpc>
              <a:spcBef>
                <a:spcPts val="1400"/>
              </a:spcBef>
            </a:pPr>
            <a:r>
              <a:rPr lang="en-US" sz="2200" b="1" dirty="0">
                <a:solidFill>
                  <a:schemeClr val="accent3">
                    <a:lumMod val="25000"/>
                  </a:schemeClr>
                </a:solidFill>
                <a:latin typeface="Abadi" panose="020B0604020104020204" pitchFamily="34" charset="0"/>
              </a:rPr>
              <a:t>Data Decoding and Structuring:</a:t>
            </a:r>
          </a:p>
          <a:p>
            <a:pPr lvl="1">
              <a:lnSpc>
                <a:spcPct val="100000"/>
              </a:lnSpc>
              <a:spcBef>
                <a:spcPts val="1400"/>
              </a:spcBef>
            </a:pPr>
            <a:r>
              <a:rPr lang="en-US" sz="1400" dirty="0">
                <a:solidFill>
                  <a:schemeClr val="bg2">
                    <a:lumMod val="50000"/>
                  </a:schemeClr>
                </a:solidFill>
                <a:latin typeface="Abadi"/>
              </a:rPr>
              <a:t>Transformed API response to JSON format.</a:t>
            </a:r>
          </a:p>
          <a:p>
            <a:pPr lvl="1">
              <a:lnSpc>
                <a:spcPct val="100000"/>
              </a:lnSpc>
              <a:spcBef>
                <a:spcPts val="1400"/>
              </a:spcBef>
            </a:pPr>
            <a:r>
              <a:rPr lang="en-US" sz="1400" dirty="0">
                <a:solidFill>
                  <a:schemeClr val="bg2">
                    <a:lumMod val="50000"/>
                  </a:schemeClr>
                </a:solidFill>
                <a:latin typeface="Abadi"/>
              </a:rPr>
              <a:t>Used .</a:t>
            </a:r>
            <a:r>
              <a:rPr lang="en-US" sz="1400" dirty="0" err="1">
                <a:solidFill>
                  <a:schemeClr val="bg2">
                    <a:lumMod val="50000"/>
                  </a:schemeClr>
                </a:solidFill>
                <a:latin typeface="Abadi"/>
              </a:rPr>
              <a:t>json_normalize</a:t>
            </a:r>
            <a:r>
              <a:rPr lang="en-US" sz="1400" dirty="0">
                <a:solidFill>
                  <a:schemeClr val="bg2">
                    <a:lumMod val="50000"/>
                  </a:schemeClr>
                </a:solidFill>
                <a:latin typeface="Abadi"/>
              </a:rPr>
              <a:t>() to convert JSON to a pandas </a:t>
            </a:r>
            <a:r>
              <a:rPr lang="en-US" sz="1400" dirty="0" err="1">
                <a:solidFill>
                  <a:schemeClr val="bg2">
                    <a:lumMod val="50000"/>
                  </a:schemeClr>
                </a:solidFill>
                <a:latin typeface="Abadi"/>
              </a:rPr>
              <a:t>DataFrame</a:t>
            </a:r>
            <a:r>
              <a:rPr lang="en-US" sz="1400" dirty="0">
                <a:solidFill>
                  <a:schemeClr val="bg2">
                    <a:lumMod val="50000"/>
                  </a:schemeClr>
                </a:solidFill>
                <a:latin typeface="Abadi"/>
              </a:rPr>
              <a:t>.</a:t>
            </a:r>
          </a:p>
          <a:p>
            <a:pPr>
              <a:lnSpc>
                <a:spcPct val="100000"/>
              </a:lnSpc>
              <a:spcBef>
                <a:spcPts val="1400"/>
              </a:spcBef>
            </a:pPr>
            <a:r>
              <a:rPr lang="en-US" sz="2200" b="1" dirty="0">
                <a:solidFill>
                  <a:schemeClr val="accent3">
                    <a:lumMod val="25000"/>
                  </a:schemeClr>
                </a:solidFill>
                <a:latin typeface="Abadi" panose="020B0604020104020204" pitchFamily="34" charset="0"/>
              </a:rPr>
              <a:t>Data Cleaning and Preprocessing:</a:t>
            </a:r>
          </a:p>
          <a:p>
            <a:pPr lvl="1">
              <a:lnSpc>
                <a:spcPct val="100000"/>
              </a:lnSpc>
              <a:spcBef>
                <a:spcPts val="1400"/>
              </a:spcBef>
            </a:pPr>
            <a:r>
              <a:rPr lang="en-US" sz="1400" dirty="0">
                <a:solidFill>
                  <a:schemeClr val="bg2">
                    <a:lumMod val="50000"/>
                  </a:schemeClr>
                </a:solidFill>
                <a:latin typeface="Abadi"/>
              </a:rPr>
              <a:t>Performed thorough data cleaning.</a:t>
            </a:r>
          </a:p>
          <a:p>
            <a:pPr lvl="1">
              <a:lnSpc>
                <a:spcPct val="100000"/>
              </a:lnSpc>
              <a:spcBef>
                <a:spcPts val="1400"/>
              </a:spcBef>
            </a:pPr>
            <a:r>
              <a:rPr lang="en-US" sz="1400" dirty="0">
                <a:solidFill>
                  <a:schemeClr val="bg2">
                    <a:lumMod val="50000"/>
                  </a:schemeClr>
                </a:solidFill>
                <a:latin typeface="Abadi"/>
              </a:rPr>
              <a:t>Identified and filled missing values.</a:t>
            </a:r>
          </a:p>
          <a:p>
            <a:pPr>
              <a:lnSpc>
                <a:spcPct val="100000"/>
              </a:lnSpc>
              <a:spcBef>
                <a:spcPts val="1400"/>
              </a:spcBef>
            </a:pPr>
            <a:r>
              <a:rPr lang="en-US" sz="2200" b="1" dirty="0">
                <a:solidFill>
                  <a:schemeClr val="accent3">
                    <a:lumMod val="25000"/>
                  </a:schemeClr>
                </a:solidFill>
                <a:latin typeface="Abadi" panose="020B0604020104020204" pitchFamily="34" charset="0"/>
              </a:rPr>
              <a:t>Web Scraping for Additional Records:</a:t>
            </a:r>
          </a:p>
          <a:p>
            <a:pPr lvl="1">
              <a:lnSpc>
                <a:spcPct val="100000"/>
              </a:lnSpc>
              <a:spcBef>
                <a:spcPts val="1400"/>
              </a:spcBef>
            </a:pPr>
            <a:r>
              <a:rPr lang="en-US" sz="1400" dirty="0">
                <a:solidFill>
                  <a:schemeClr val="bg2">
                    <a:lumMod val="50000"/>
                  </a:schemeClr>
                </a:solidFill>
                <a:latin typeface="Abadi"/>
              </a:rPr>
              <a:t>Utilized </a:t>
            </a:r>
            <a:r>
              <a:rPr lang="en-US" sz="1400" dirty="0" err="1">
                <a:solidFill>
                  <a:schemeClr val="bg2">
                    <a:lumMod val="50000"/>
                  </a:schemeClr>
                </a:solidFill>
                <a:latin typeface="Abadi"/>
              </a:rPr>
              <a:t>BeautifulSoup</a:t>
            </a:r>
            <a:r>
              <a:rPr lang="en-US" sz="1400" dirty="0">
                <a:solidFill>
                  <a:schemeClr val="bg2">
                    <a:lumMod val="50000"/>
                  </a:schemeClr>
                </a:solidFill>
                <a:latin typeface="Abadi"/>
              </a:rPr>
              <a:t> for scraping Falcon 9 launch records from Wikipedia.</a:t>
            </a:r>
          </a:p>
          <a:p>
            <a:pPr lvl="1">
              <a:lnSpc>
                <a:spcPct val="100000"/>
              </a:lnSpc>
              <a:spcBef>
                <a:spcPts val="1400"/>
              </a:spcBef>
            </a:pPr>
            <a:r>
              <a:rPr lang="en-US" sz="1400" dirty="0">
                <a:solidFill>
                  <a:schemeClr val="bg2">
                    <a:lumMod val="50000"/>
                  </a:schemeClr>
                </a:solidFill>
                <a:latin typeface="Abadi"/>
              </a:rPr>
              <a:t>Extracted and parsed HTML tables to form structured </a:t>
            </a:r>
            <a:r>
              <a:rPr lang="en-US" sz="1400" dirty="0" err="1">
                <a:solidFill>
                  <a:schemeClr val="bg2">
                    <a:lumMod val="50000"/>
                  </a:schemeClr>
                </a:solidFill>
                <a:latin typeface="Abadi"/>
              </a:rPr>
              <a:t>DataFrame</a:t>
            </a:r>
            <a:r>
              <a:rPr lang="en-US" sz="1400" dirty="0">
                <a:solidFill>
                  <a:schemeClr val="bg2">
                    <a:lumMod val="50000"/>
                  </a:schemeClr>
                </a:solidFill>
                <a:latin typeface="Abadi"/>
              </a:rPr>
              <a:t>.</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8" name="Imagem 7" descr="Uma imagem contendo placar&#10;&#10;Descrição gerada automaticamente">
            <a:extLst>
              <a:ext uri="{FF2B5EF4-FFF2-40B4-BE49-F238E27FC236}">
                <a16:creationId xmlns:a16="http://schemas.microsoft.com/office/drawing/2014/main" id="{7BEC7D36-B63E-C5C6-3BF9-634AF27EFF21}"/>
              </a:ext>
            </a:extLst>
          </p:cNvPr>
          <p:cNvPicPr>
            <a:picLocks noChangeAspect="1"/>
          </p:cNvPicPr>
          <p:nvPr/>
        </p:nvPicPr>
        <p:blipFill>
          <a:blip r:embed="rId3"/>
          <a:stretch>
            <a:fillRect/>
          </a:stretch>
        </p:blipFill>
        <p:spPr>
          <a:xfrm>
            <a:off x="8463951" y="1714500"/>
            <a:ext cx="3429000" cy="3429000"/>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68648" y="1792599"/>
            <a:ext cx="4786431"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utilized the GET request method to retrieve data from the SpaceX API, followed by data cleansing and fundamental data wrangling and formatting tasks.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 You can access the notebook detailing this process at this GitHub link: </a:t>
            </a:r>
            <a:r>
              <a:rPr lang="en-US" sz="1300" dirty="0">
                <a:solidFill>
                  <a:schemeClr val="accent3">
                    <a:lumMod val="25000"/>
                  </a:schemeClr>
                </a:solidFill>
                <a:latin typeface="Abadi" panose="020B0604020104020204" pitchFamily="34" charset="0"/>
              </a:rPr>
              <a:t>https://github.com/YUCAVALCANTE/Applied-Data-Science-Capstone---ibm/blob/main/001%20-%20Data%20Collection%20API.ipynb</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5" name="Imagem 14">
            <a:extLst>
              <a:ext uri="{FF2B5EF4-FFF2-40B4-BE49-F238E27FC236}">
                <a16:creationId xmlns:a16="http://schemas.microsoft.com/office/drawing/2014/main" id="{530A8B6F-49A4-435A-7F8C-C23A4F7BE92F}"/>
              </a:ext>
            </a:extLst>
          </p:cNvPr>
          <p:cNvPicPr>
            <a:picLocks noChangeAspect="1"/>
          </p:cNvPicPr>
          <p:nvPr/>
        </p:nvPicPr>
        <p:blipFill>
          <a:blip r:embed="rId3"/>
          <a:stretch>
            <a:fillRect/>
          </a:stretch>
        </p:blipFill>
        <p:spPr>
          <a:xfrm>
            <a:off x="5242713" y="1792599"/>
            <a:ext cx="6767036" cy="351944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62026" y="1455349"/>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utilized web scraping to extract Falcon 9 launch records 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The data was then parsed into a structured table and transformed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for analysis.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You can find the notebook detailing this process at the following GitHub link: </a:t>
            </a:r>
            <a:r>
              <a:rPr lang="en-US" sz="1200" dirty="0">
                <a:solidFill>
                  <a:schemeClr val="accent3">
                    <a:lumMod val="25000"/>
                  </a:schemeClr>
                </a:solidFill>
                <a:latin typeface="Abadi"/>
              </a:rPr>
              <a:t>https://github.com/YUCAVALCANTE/Applied-Data-Science-Capstone---ibm/blob/main/002%20-%20Data%20Collection%20with%20Web%20Scraping.ipynb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Imagem 6">
            <a:extLst>
              <a:ext uri="{FF2B5EF4-FFF2-40B4-BE49-F238E27FC236}">
                <a16:creationId xmlns:a16="http://schemas.microsoft.com/office/drawing/2014/main" id="{9DE64D3A-9E3F-4A99-CAFC-7E8FCAF805C5}"/>
              </a:ext>
            </a:extLst>
          </p:cNvPr>
          <p:cNvPicPr>
            <a:picLocks noChangeAspect="1"/>
          </p:cNvPicPr>
          <p:nvPr/>
        </p:nvPicPr>
        <p:blipFill>
          <a:blip r:embed="rId3"/>
          <a:stretch>
            <a:fillRect/>
          </a:stretch>
        </p:blipFill>
        <p:spPr>
          <a:xfrm>
            <a:off x="5157503" y="1455349"/>
            <a:ext cx="5798044" cy="516111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402</TotalTime>
  <Words>4408</Words>
  <Application>Microsoft Office PowerPoint</Application>
  <PresentationFormat>Widescreen</PresentationFormat>
  <Paragraphs>405</Paragraphs>
  <Slides>47</Slides>
  <Notes>4</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Söhne</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Yury Cavalcante</cp:lastModifiedBy>
  <cp:revision>206</cp:revision>
  <dcterms:created xsi:type="dcterms:W3CDTF">2021-04-29T18:58:34Z</dcterms:created>
  <dcterms:modified xsi:type="dcterms:W3CDTF">2024-01-06T02:19:55Z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